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56" r:id="rId2"/>
    <p:sldId id="257" r:id="rId3"/>
    <p:sldId id="258" r:id="rId4"/>
    <p:sldId id="259" r:id="rId5"/>
    <p:sldId id="260" r:id="rId6"/>
    <p:sldId id="261" r:id="rId7"/>
    <p:sldId id="262" r:id="rId8"/>
    <p:sldId id="263" r:id="rId9"/>
    <p:sldId id="264" r:id="rId10"/>
    <p:sldId id="272" r:id="rId11"/>
    <p:sldId id="269" r:id="rId12"/>
    <p:sldId id="270" r:id="rId13"/>
    <p:sldId id="273" r:id="rId14"/>
    <p:sldId id="274" r:id="rId15"/>
    <p:sldId id="271" r:id="rId16"/>
    <p:sldId id="265" r:id="rId17"/>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88" autoAdjust="0"/>
    <p:restoredTop sz="55699" autoAdjust="0"/>
  </p:normalViewPr>
  <p:slideViewPr>
    <p:cSldViewPr snapToGrid="0" showGuides="1">
      <p:cViewPr varScale="1">
        <p:scale>
          <a:sx n="63" d="100"/>
          <a:sy n="63" d="100"/>
        </p:scale>
        <p:origin x="2142" y="72"/>
      </p:cViewPr>
      <p:guideLst>
        <p:guide pos="3840"/>
        <p:guide orient="horz" pos="2500"/>
        <p:guide pos="4951"/>
      </p:guideLst>
    </p:cSldViewPr>
  </p:slideViewPr>
  <p:notesTextViewPr>
    <p:cViewPr>
      <p:scale>
        <a:sx n="1" d="1"/>
        <a:sy n="1" d="1"/>
      </p:scale>
      <p:origin x="0" y="0"/>
    </p:cViewPr>
  </p:notesTextViewPr>
  <p:notesViewPr>
    <p:cSldViewPr snapToGrid="0">
      <p:cViewPr varScale="1">
        <p:scale>
          <a:sx n="86" d="100"/>
          <a:sy n="86" d="100"/>
        </p:scale>
        <p:origin x="300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A013A81-3DCA-48FF-B1B3-A7C975A278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A1C77BA0-3528-427C-9BE2-79D49213FF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86822D2-919E-4CBD-AF69-DE0EC2892FE9}" type="datetime1">
              <a:rPr lang="fr-FR" smtClean="0"/>
              <a:t>17/08/2020</a:t>
            </a:fld>
            <a:endParaRPr lang="fr-FR"/>
          </a:p>
        </p:txBody>
      </p:sp>
      <p:sp>
        <p:nvSpPr>
          <p:cNvPr id="4" name="Espace réservé du pied de page 3">
            <a:extLst>
              <a:ext uri="{FF2B5EF4-FFF2-40B4-BE49-F238E27FC236}">
                <a16:creationId xmlns:a16="http://schemas.microsoft.com/office/drawing/2014/main" id="{29A05A8F-DB20-403E-B1F6-934526320FE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A1B1CAF2-EBF9-46DA-A085-6592F73308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40DF807-07AB-4E04-861A-CD3923A871F5}" type="slidenum">
              <a:rPr lang="fr-FR" smtClean="0"/>
              <a:t>‹N°›</a:t>
            </a:fld>
            <a:endParaRPr lang="fr-FR"/>
          </a:p>
        </p:txBody>
      </p:sp>
    </p:spTree>
    <p:extLst>
      <p:ext uri="{BB962C8B-B14F-4D97-AF65-F5344CB8AC3E}">
        <p14:creationId xmlns:p14="http://schemas.microsoft.com/office/powerpoint/2010/main" val="2443768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2CD19B-B2A5-45DC-AEC2-83AAB1F80261}" type="datetime1">
              <a:rPr lang="fr-FR" noProof="0" smtClean="0"/>
              <a:pPr/>
              <a:t>17/08/2020</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3D78A92-0141-4330-8F3E-FAADFAC23844}" type="slidenum">
              <a:rPr lang="fr-FR" noProof="0" smtClean="0"/>
              <a:t>‹N°›</a:t>
            </a:fld>
            <a:endParaRPr lang="fr-FR" noProof="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Joris</a:t>
            </a: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a:t>
            </a:fld>
            <a:endParaRPr lang="fr-FR"/>
          </a:p>
        </p:txBody>
      </p:sp>
    </p:spTree>
    <p:extLst>
      <p:ext uri="{BB962C8B-B14F-4D97-AF65-F5344CB8AC3E}">
        <p14:creationId xmlns:p14="http://schemas.microsoft.com/office/powerpoint/2010/main" val="663517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William</a:t>
            </a: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10</a:t>
            </a:fld>
            <a:endParaRPr lang="fr-FR"/>
          </a:p>
        </p:txBody>
      </p:sp>
    </p:spTree>
    <p:extLst>
      <p:ext uri="{BB962C8B-B14F-4D97-AF65-F5344CB8AC3E}">
        <p14:creationId xmlns:p14="http://schemas.microsoft.com/office/powerpoint/2010/main" val="1391747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Joris</a:t>
            </a: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11</a:t>
            </a:fld>
            <a:endParaRPr lang="fr-FR"/>
          </a:p>
        </p:txBody>
      </p:sp>
    </p:spTree>
    <p:extLst>
      <p:ext uri="{BB962C8B-B14F-4D97-AF65-F5344CB8AC3E}">
        <p14:creationId xmlns:p14="http://schemas.microsoft.com/office/powerpoint/2010/main" val="2350164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Nicolas</a:t>
            </a: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12</a:t>
            </a:fld>
            <a:endParaRPr lang="fr-FR"/>
          </a:p>
        </p:txBody>
      </p:sp>
    </p:spTree>
    <p:extLst>
      <p:ext uri="{BB962C8B-B14F-4D97-AF65-F5344CB8AC3E}">
        <p14:creationId xmlns:p14="http://schemas.microsoft.com/office/powerpoint/2010/main" val="1934771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Nicolas</a:t>
            </a: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13</a:t>
            </a:fld>
            <a:endParaRPr lang="fr-FR"/>
          </a:p>
        </p:txBody>
      </p:sp>
    </p:spTree>
    <p:extLst>
      <p:ext uri="{BB962C8B-B14F-4D97-AF65-F5344CB8AC3E}">
        <p14:creationId xmlns:p14="http://schemas.microsoft.com/office/powerpoint/2010/main" val="3155117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a:p>
            <a:pPr rtl="0"/>
            <a:r>
              <a:rPr lang="fr-FR" dirty="0"/>
              <a:t>William</a:t>
            </a:r>
          </a:p>
          <a:p>
            <a:pPr rtl="0"/>
            <a:endParaRPr lang="fr-FR" dirty="0"/>
          </a:p>
          <a:p>
            <a:pPr rtl="0"/>
            <a:r>
              <a:rPr lang="fr-FR" dirty="0"/>
              <a:t>Nous pouvons facilement tester notre modèle en suivant le code.</a:t>
            </a:r>
          </a:p>
          <a:p>
            <a:pPr rtl="0"/>
            <a:r>
              <a:rPr lang="fr-FR" dirty="0"/>
              <a:t>Voici les deux tests dans le code :</a:t>
            </a:r>
          </a:p>
          <a:p>
            <a:pPr rtl="0"/>
            <a:r>
              <a:rPr lang="fr-FR" dirty="0"/>
              <a:t>Tout d’abord, l’état du sujet est fixé à 15, signifie chaque observateur imprimera le numéro 15 après le convertir dans sa base respective. </a:t>
            </a:r>
          </a:p>
          <a:p>
            <a:pPr rtl="0"/>
            <a:r>
              <a:rPr lang="fr-FR" dirty="0"/>
              <a:t>Deuxièmement, l’état du sujet est fixé à 10, observateur observez ceci et imprimez ce numéro  ans il base respective sans aucun supplément effort. Notre méthode de notification notifie tous les  observateurs que l’état du sujet a été changé.</a:t>
            </a: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14</a:t>
            </a:fld>
            <a:endParaRPr lang="fr-FR"/>
          </a:p>
        </p:txBody>
      </p:sp>
    </p:spTree>
    <p:extLst>
      <p:ext uri="{BB962C8B-B14F-4D97-AF65-F5344CB8AC3E}">
        <p14:creationId xmlns:p14="http://schemas.microsoft.com/office/powerpoint/2010/main" val="1015391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Joris</a:t>
            </a: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15</a:t>
            </a:fld>
            <a:endParaRPr lang="fr-FR"/>
          </a:p>
        </p:txBody>
      </p:sp>
    </p:spTree>
    <p:extLst>
      <p:ext uri="{BB962C8B-B14F-4D97-AF65-F5344CB8AC3E}">
        <p14:creationId xmlns:p14="http://schemas.microsoft.com/office/powerpoint/2010/main" val="3505432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Nicolas</a:t>
            </a: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16</a:t>
            </a:fld>
            <a:endParaRPr lang="fr-FR"/>
          </a:p>
        </p:txBody>
      </p:sp>
    </p:spTree>
    <p:extLst>
      <p:ext uri="{BB962C8B-B14F-4D97-AF65-F5344CB8AC3E}">
        <p14:creationId xmlns:p14="http://schemas.microsoft.com/office/powerpoint/2010/main" val="477817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err="1"/>
              <a:t>joris</a:t>
            </a:r>
            <a:endParaRPr lang="fr-FR" dirty="0"/>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2</a:t>
            </a:fld>
            <a:endParaRPr lang="fr-FR"/>
          </a:p>
        </p:txBody>
      </p:sp>
    </p:spTree>
    <p:extLst>
      <p:ext uri="{BB962C8B-B14F-4D97-AF65-F5344CB8AC3E}">
        <p14:creationId xmlns:p14="http://schemas.microsoft.com/office/powerpoint/2010/main" val="2222083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modèle d'observateur est un modèle de conception logicielle dans lequel un objet, appelé le sujet, tient à jour une liste de ses dépendants, appelés observateurs, et notifie automatiquement de tout changement d'état, généralement en appelant l'un de leurs méthodes.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existe deux modèles typiques d'Observer basés sur la manière dont les données sont transmises. Il peut s'agir d'un modèle Push ou Pull. Dans le modèle push, les données sont poussées avec la notification. Un exemple en est la livraison du courrier, le magazine abonnements, etc. Dans le modèle pull, le client sera informé de ce qui est événement. Mais, il est toujours de la responsabilité du client de vérifier si les données pertinentes sont là ou non. Les flux RSS en sont un exemple. Chaque fois qu'il y a un changement dans le site Web, et si vous vous êtes abonné à le flux, vous recevrez une notification. Mais c'est à vous de revenir en arrière et de voir situ es intéressé.</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t>
            </a:r>
          </a:p>
          <a:p>
            <a:pPr rtl="0"/>
            <a:endParaRPr lang="fr-FR" dirty="0"/>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3</a:t>
            </a:fld>
            <a:endParaRPr lang="fr-FR"/>
          </a:p>
        </p:txBody>
      </p:sp>
    </p:spTree>
    <p:extLst>
      <p:ext uri="{BB962C8B-B14F-4D97-AF65-F5344CB8AC3E}">
        <p14:creationId xmlns:p14="http://schemas.microsoft.com/office/powerpoint/2010/main" val="365580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Nico</a:t>
            </a: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4</a:t>
            </a:fld>
            <a:endParaRPr lang="fr-FR"/>
          </a:p>
        </p:txBody>
      </p:sp>
    </p:spTree>
    <p:extLst>
      <p:ext uri="{BB962C8B-B14F-4D97-AF65-F5344CB8AC3E}">
        <p14:creationId xmlns:p14="http://schemas.microsoft.com/office/powerpoint/2010/main" val="3999963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Joris</a:t>
            </a: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5</a:t>
            </a:fld>
            <a:endParaRPr lang="fr-FR"/>
          </a:p>
        </p:txBody>
      </p:sp>
    </p:spTree>
    <p:extLst>
      <p:ext uri="{BB962C8B-B14F-4D97-AF65-F5344CB8AC3E}">
        <p14:creationId xmlns:p14="http://schemas.microsoft.com/office/powerpoint/2010/main" val="3815379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indent="0" rtl="0">
              <a:buFontTx/>
              <a:buNone/>
            </a:pPr>
            <a:r>
              <a:rPr lang="fr-FR" dirty="0"/>
              <a:t>William</a:t>
            </a:r>
          </a:p>
          <a:p>
            <a:pPr marL="171450" indent="-171450" rtl="0">
              <a:buFontTx/>
              <a:buChar char="-"/>
            </a:pPr>
            <a:r>
              <a:rPr lang="fr-FR" dirty="0"/>
              <a:t>La société informe tous ses actionnaires de toute décision prise. La société est le sujet et les actionnaires sont des observateurs, tout changement de politique de la société et de la société informe tous ses actionnaires ou observateurs</a:t>
            </a:r>
          </a:p>
          <a:p>
            <a:pPr marL="171450" indent="-171450" rtl="0">
              <a:buFontTx/>
              <a:buChar char="-"/>
            </a:pPr>
            <a:endParaRPr lang="fr-FR" dirty="0"/>
          </a:p>
          <a:p>
            <a:pPr marL="171450" indent="-171450" rtl="0">
              <a:buFontTx/>
              <a:buChar char="-"/>
            </a:pPr>
            <a:r>
              <a:rPr lang="fr-FR" dirty="0"/>
              <a:t>Un exemple typique du modèle Observer est le système de distribution de courrier conventionnel. Chaque fois que vous avez un courrier, le facteur vient frapper à votre porte avec le courrier. Imaginez simplement si vous devez vous rendre au bureau de poste tous les jours et vérifier s'il y a tous les courriers. Cela aurait été un système vraiment inefficace car chaque individu doit aller au bureau de poste périodiquement. Ceci est éliminé dans la vraie vie en introduisant une distribution de courrier mécanisé.</a:t>
            </a:r>
          </a:p>
          <a:p>
            <a:pPr marL="171450" indent="-171450" rtl="0">
              <a:buFontTx/>
              <a:buChar char="-"/>
            </a:pPr>
            <a:endParaRPr lang="fr-FR" dirty="0"/>
          </a:p>
          <a:p>
            <a:pPr marL="171450" indent="-171450" rtl="0">
              <a:buFontTx/>
              <a:buChar char="-"/>
            </a:pPr>
            <a:r>
              <a:rPr lang="fr-FR" dirty="0"/>
              <a:t>Nous lisons le journal. Nous recevons les nouvelles quotidiennes par le journal. Ici nous sommes l'observateur et le journal est observable. Observer Design Pattern conserve les données de son intégralité de lecteur et chaque fois qu'il y a un changement, il le notifie à ses lecteurs</a:t>
            </a:r>
          </a:p>
          <a:p>
            <a:pPr marL="171450" indent="-171450" rtl="0">
              <a:buFontTx/>
              <a:buChar char="-"/>
            </a:pPr>
            <a:r>
              <a:rPr lang="fr-FR" dirty="0"/>
              <a:t>L'horloge parlante est un autre exemple de modèle de conception d'observateur. L'horloge parlante notifie quand une heure est terminé.</a:t>
            </a: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6</a:t>
            </a:fld>
            <a:endParaRPr lang="fr-FR"/>
          </a:p>
        </p:txBody>
      </p:sp>
    </p:spTree>
    <p:extLst>
      <p:ext uri="{BB962C8B-B14F-4D97-AF65-F5344CB8AC3E}">
        <p14:creationId xmlns:p14="http://schemas.microsoft.com/office/powerpoint/2010/main" val="4110222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Joris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Avantages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Les objets sont faiblement couplés les uns aux autres, mais communiquent toujours correctement.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2. Des observateurs peuvent être ajoutés / supprimés à tout moment et Des observateurs peuvent être ajoutés sans modifier le sujet.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3. Le sujet et l'observateur peuvent appartenir à différentes couches d'abstraction.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4. Le sujet n'a pas besoin de connaître la classe concrète d'un observateur, juste que chaque observer implémente l'interface de mise à jour.</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5.Il existe des classe Observable et des interface Observer déjà implémenté dans la plupart des langages.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Utilisation: </a:t>
            </a:r>
          </a:p>
          <a:p>
            <a:pPr marL="0" indent="0">
              <a:buNone/>
            </a:pPr>
            <a:r>
              <a:rPr lang="fr-FR" dirty="0"/>
              <a:t> 1. Il est utilisé lorsqu'il existe une relation un à plusieurs entre les objets, par exemple si un objet est modifié, ses objets dépendants doivent être notifiés automatiquement.</a:t>
            </a:r>
          </a:p>
          <a:p>
            <a:pPr marL="0" indent="0">
              <a:buNone/>
            </a:pPr>
            <a:r>
              <a:rPr lang="fr-FR" dirty="0"/>
              <a:t>2. Lorsqu'une abstraction a deux aspects, l'un dépendant de l'autre. Encapsuler ces aspects dans des objets séparés vous permettent de les faire varier et de les réutiliser indépendamment.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rtl="0"/>
            <a:endParaRPr lang="fr-FR" dirty="0"/>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7</a:t>
            </a:fld>
            <a:endParaRPr lang="fr-FR"/>
          </a:p>
        </p:txBody>
      </p:sp>
    </p:spTree>
    <p:extLst>
      <p:ext uri="{BB962C8B-B14F-4D97-AF65-F5344CB8AC3E}">
        <p14:creationId xmlns:p14="http://schemas.microsoft.com/office/powerpoint/2010/main" val="3424501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indent="0" algn="just" rtl="0">
              <a:buNone/>
            </a:pPr>
            <a:r>
              <a:rPr lang="fr-FR" dirty="0"/>
              <a:t>Nicolas</a:t>
            </a:r>
          </a:p>
          <a:p>
            <a:pPr marL="0" indent="0" algn="just" rtl="0">
              <a:buNone/>
            </a:pPr>
            <a:endParaRPr lang="fr-FR" dirty="0"/>
          </a:p>
          <a:p>
            <a:pPr marL="0" indent="0" algn="just" rtl="0">
              <a:buNone/>
            </a:pPr>
            <a:r>
              <a:rPr lang="fr-FR" dirty="0"/>
              <a:t>Ceci est un exemple où les trois observateurs sont attachés à un sujet par l'observateur de classe abstraite.</a:t>
            </a:r>
          </a:p>
          <a:p>
            <a:pPr marL="0" indent="0" algn="just" rtl="0">
              <a:buNone/>
            </a:pPr>
            <a:r>
              <a:rPr lang="fr-FR" dirty="0"/>
              <a:t> Si des changements se sont produits dans le sujet, il informera tous les observateurs à propos de ses changements.</a:t>
            </a:r>
          </a:p>
          <a:p>
            <a:pPr marL="0" indent="0" algn="just" rtl="0">
              <a:buNone/>
            </a:pPr>
            <a:r>
              <a:rPr lang="fr-FR" dirty="0"/>
              <a:t>Par exemple, si la base numérique des observateurs de convertisseur sont attachés à un sujet contenant un entier. Si nous changeons l'entier dans test, tous les observateurs </a:t>
            </a:r>
            <a:r>
              <a:rPr lang="fr-FR"/>
              <a:t>changeront de valeur </a:t>
            </a:r>
            <a:r>
              <a:rPr lang="fr-FR" dirty="0"/>
              <a:t>d'entier à leur base respective.</a:t>
            </a:r>
          </a:p>
          <a:p>
            <a:pPr rtl="0"/>
            <a:endParaRPr lang="fr-FR" dirty="0"/>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8</a:t>
            </a:fld>
            <a:endParaRPr lang="fr-FR"/>
          </a:p>
        </p:txBody>
      </p:sp>
    </p:spTree>
    <p:extLst>
      <p:ext uri="{BB962C8B-B14F-4D97-AF65-F5344CB8AC3E}">
        <p14:creationId xmlns:p14="http://schemas.microsoft.com/office/powerpoint/2010/main" val="2033725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William</a:t>
            </a: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9</a:t>
            </a:fld>
            <a:endParaRPr lang="fr-FR"/>
          </a:p>
        </p:txBody>
      </p:sp>
    </p:spTree>
    <p:extLst>
      <p:ext uri="{BB962C8B-B14F-4D97-AF65-F5344CB8AC3E}">
        <p14:creationId xmlns:p14="http://schemas.microsoft.com/office/powerpoint/2010/main" val="14080384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avec da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12" name="Rectangle 11">
            <a:extLst>
              <a:ext uri="{FF2B5EF4-FFF2-40B4-BE49-F238E27FC236}">
                <a16:creationId xmlns:a16="http://schemas.microsoft.com/office/drawing/2014/main" id="{D846C517-01CF-4924-81A5-DAD4CE0BFA6C}"/>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rtl="0"/>
            <a:endParaRPr lang="fr-FR" noProof="0"/>
          </a:p>
        </p:txBody>
      </p:sp>
      <p:sp>
        <p:nvSpPr>
          <p:cNvPr id="21" name="Espace réservé du texte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rtlCol="0">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20XX</a:t>
            </a:r>
          </a:p>
        </p:txBody>
      </p:sp>
      <p:sp>
        <p:nvSpPr>
          <p:cNvPr id="2" name="Titr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rtlCol="0">
            <a:noAutofit/>
          </a:bodyPr>
          <a:lstStyle>
            <a:lvl1pPr algn="ctr">
              <a:defRPr sz="8000" b="0">
                <a:solidFill>
                  <a:schemeClr val="bg1"/>
                </a:solidFill>
              </a:defRPr>
            </a:lvl1pPr>
          </a:lstStyle>
          <a:p>
            <a:pPr rtl="0"/>
            <a:r>
              <a:rPr lang="fr-FR" noProof="0"/>
              <a:t>PRÉSENTATION</a:t>
            </a:r>
            <a:br>
              <a:rPr lang="fr-FR" noProof="0"/>
            </a:br>
            <a:r>
              <a:rPr lang="fr-FR" noProof="0"/>
              <a:t>TITRE</a:t>
            </a:r>
          </a:p>
        </p:txBody>
      </p:sp>
      <p:sp>
        <p:nvSpPr>
          <p:cNvPr id="23" name="Espace réservé du texte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rtlCol="0">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Mois</a:t>
            </a:r>
          </a:p>
        </p:txBody>
      </p:sp>
      <p:sp>
        <p:nvSpPr>
          <p:cNvPr id="36" name="Espace réservé du texte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rtlCol="0">
            <a:noAutofit/>
          </a:bodyPr>
          <a:lstStyle>
            <a:lvl1pPr marL="0" indent="0" algn="ctr">
              <a:buNone/>
              <a:defRPr sz="3500" b="0" i="0">
                <a:solidFill>
                  <a:schemeClr val="bg2"/>
                </a:solidFill>
              </a:defRPr>
            </a:lvl1pPr>
          </a:lstStyle>
          <a:p>
            <a:pPr lvl="0" rtl="0"/>
            <a:r>
              <a:rPr lang="fr-FR" noProof="0"/>
              <a:t>Présentation</a:t>
            </a:r>
            <a:br>
              <a:rPr lang="fr-FR" noProof="0"/>
            </a:br>
            <a:r>
              <a:rPr lang="fr-FR" noProof="0"/>
              <a:t>Slogan</a:t>
            </a:r>
          </a:p>
        </p:txBody>
      </p:sp>
      <p:sp>
        <p:nvSpPr>
          <p:cNvPr id="5" name="Rectangle 4">
            <a:extLst>
              <a:ext uri="{FF2B5EF4-FFF2-40B4-BE49-F238E27FC236}">
                <a16:creationId xmlns:a16="http://schemas.microsoft.com/office/drawing/2014/main" id="{6691BBC0-FAFE-4A57-9925-6182B74C4CB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position Merci">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12" name="Rectangle 11">
            <a:extLst>
              <a:ext uri="{FF2B5EF4-FFF2-40B4-BE49-F238E27FC236}">
                <a16:creationId xmlns:a16="http://schemas.microsoft.com/office/drawing/2014/main" id="{D846C517-01CF-4924-81A5-DAD4CE0BFA6C}"/>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16" name="Espace réservé du texte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rtlCol="0">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+7 678 45 67 89</a:t>
            </a:r>
          </a:p>
        </p:txBody>
      </p:sp>
      <p:sp>
        <p:nvSpPr>
          <p:cNvPr id="18" name="Espace réservé du texte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rtlCol="0">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Téléphone</a:t>
            </a:r>
          </a:p>
        </p:txBody>
      </p:sp>
      <p:sp>
        <p:nvSpPr>
          <p:cNvPr id="19" name="Espace réservé du texte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rtlCol="0">
            <a:noAutofit/>
          </a:bodyPr>
          <a:lstStyle>
            <a:lvl1pPr marL="0" indent="0" algn="ctr">
              <a:buNone/>
              <a:defRPr sz="3500" b="0" i="0">
                <a:solidFill>
                  <a:schemeClr val="bg2"/>
                </a:solidFill>
              </a:defRPr>
            </a:lvl1pPr>
          </a:lstStyle>
          <a:p>
            <a:pPr lvl="0" rtl="0"/>
            <a:r>
              <a:rPr lang="fr-FR" noProof="0"/>
              <a:t>David Beaulieu</a:t>
            </a:r>
          </a:p>
        </p:txBody>
      </p:sp>
      <p:sp>
        <p:nvSpPr>
          <p:cNvPr id="20" name="Espace réservé du texte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rtlCol="0">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beaulieu@example.com</a:t>
            </a:r>
          </a:p>
        </p:txBody>
      </p:sp>
      <p:sp>
        <p:nvSpPr>
          <p:cNvPr id="22" name="Espace réservé du texte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rtlCol="0">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E-mail</a:t>
            </a:r>
          </a:p>
        </p:txBody>
      </p:sp>
      <p:sp>
        <p:nvSpPr>
          <p:cNvPr id="24" name="Titr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rtlCol="0">
            <a:noAutofit/>
          </a:bodyPr>
          <a:lstStyle>
            <a:lvl1pPr algn="ctr">
              <a:defRPr sz="8000" b="0">
                <a:solidFill>
                  <a:schemeClr val="bg1"/>
                </a:solidFill>
              </a:defRPr>
            </a:lvl1pPr>
          </a:lstStyle>
          <a:p>
            <a:pPr rtl="0"/>
            <a:r>
              <a:rPr lang="fr-FR" noProof="0"/>
              <a:t>MERCI DE VOTRE ATTENTION !</a:t>
            </a:r>
          </a:p>
        </p:txBody>
      </p:sp>
      <p:sp>
        <p:nvSpPr>
          <p:cNvPr id="25" name="Rectangle 24">
            <a:extLst>
              <a:ext uri="{FF2B5EF4-FFF2-40B4-BE49-F238E27FC236}">
                <a16:creationId xmlns:a16="http://schemas.microsoft.com/office/drawing/2014/main" id="{540A1271-E1E7-40AB-9552-9B4249544008}"/>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12" name="Rectangle 11">
            <a:extLst>
              <a:ext uri="{FF2B5EF4-FFF2-40B4-BE49-F238E27FC236}">
                <a16:creationId xmlns:a16="http://schemas.microsoft.com/office/drawing/2014/main" id="{D846C517-01CF-4924-81A5-DAD4CE0BFA6C}"/>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rtlCol="0">
            <a:noAutofit/>
          </a:bodyPr>
          <a:lstStyle>
            <a:lvl1pPr algn="ctr">
              <a:defRPr sz="8000" b="0">
                <a:solidFill>
                  <a:schemeClr val="bg1"/>
                </a:solidFill>
              </a:defRPr>
            </a:lvl1pPr>
          </a:lstStyle>
          <a:p>
            <a:pPr rtl="0"/>
            <a:r>
              <a:rPr lang="fr-FR" noProof="0"/>
              <a:t>PRÉSENTATION</a:t>
            </a:r>
            <a:br>
              <a:rPr lang="fr-FR" noProof="0"/>
            </a:br>
            <a:r>
              <a:rPr lang="fr-FR" noProof="0"/>
              <a:t>TITRE</a:t>
            </a:r>
          </a:p>
        </p:txBody>
      </p:sp>
      <p:sp>
        <p:nvSpPr>
          <p:cNvPr id="5" name="Rectangle 4">
            <a:extLst>
              <a:ext uri="{FF2B5EF4-FFF2-40B4-BE49-F238E27FC236}">
                <a16:creationId xmlns:a16="http://schemas.microsoft.com/office/drawing/2014/main" id="{6691BBC0-FAFE-4A57-9925-6182B74C4CB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rtl="0"/>
            <a:endParaRPr lang="fr-FR" noProof="0"/>
          </a:p>
        </p:txBody>
      </p:sp>
      <p:sp>
        <p:nvSpPr>
          <p:cNvPr id="9" name="Sous-titr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rtl="0"/>
            <a:r>
              <a:rPr lang="fr-FR" noProof="0"/>
              <a:t>Modifiez le style des sous-titres du masque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it-IT" noProof="0" dirty="0"/>
              <a:t>CESI RIL 11 MOMPER – LEPINE - GUILLOT</a:t>
            </a:r>
            <a:endParaRPr lang="fr-FR" noProof="0" dirty="0"/>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5" name="Espace réservé du contenu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Titre 7">
            <a:extLst>
              <a:ext uri="{FF2B5EF4-FFF2-40B4-BE49-F238E27FC236}">
                <a16:creationId xmlns:a16="http://schemas.microsoft.com/office/drawing/2014/main" id="{51A54DF2-9EE6-43F7-A586-88CA6C624778}"/>
              </a:ext>
            </a:extLst>
          </p:cNvPr>
          <p:cNvSpPr>
            <a:spLocks noGrp="1"/>
          </p:cNvSpPr>
          <p:nvPr>
            <p:ph type="title"/>
          </p:nvPr>
        </p:nvSpPr>
        <p:spPr/>
        <p:txBody>
          <a:bodyPr rtlCol="0"/>
          <a:lstStyle>
            <a:lvl1pPr>
              <a:defRPr>
                <a:solidFill>
                  <a:schemeClr val="bg1"/>
                </a:solidFill>
              </a:defRPr>
            </a:lvl1pPr>
          </a:lstStyle>
          <a:p>
            <a:pPr rtl="0"/>
            <a:r>
              <a:rPr lang="fr-FR" noProof="0"/>
              <a:t>Modifiez le style du titre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it-IT" noProof="0" dirty="0"/>
              <a:t>CESI RIL 11 MOMPER – LEPINE - GUILLOT</a:t>
            </a:r>
            <a:endParaRPr lang="fr-FR" noProof="0" dirty="0"/>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8" name="Titre 7">
            <a:extLst>
              <a:ext uri="{FF2B5EF4-FFF2-40B4-BE49-F238E27FC236}">
                <a16:creationId xmlns:a16="http://schemas.microsoft.com/office/drawing/2014/main" id="{51A54DF2-9EE6-43F7-A586-88CA6C624778}"/>
              </a:ext>
            </a:extLst>
          </p:cNvPr>
          <p:cNvSpPr>
            <a:spLocks noGrp="1"/>
          </p:cNvSpPr>
          <p:nvPr>
            <p:ph type="title"/>
          </p:nvPr>
        </p:nvSpPr>
        <p:spPr/>
        <p:txBody>
          <a:bodyPr rtlCol="0"/>
          <a:lstStyle>
            <a:lvl1pPr>
              <a:defRPr>
                <a:solidFill>
                  <a:schemeClr val="bg1"/>
                </a:solidFill>
              </a:defRPr>
            </a:lvl1pPr>
          </a:lstStyle>
          <a:p>
            <a:pPr rtl="0"/>
            <a:r>
              <a:rPr lang="fr-FR" noProof="0"/>
              <a:t>Modifiez le style du titre</a:t>
            </a:r>
          </a:p>
        </p:txBody>
      </p:sp>
      <p:sp>
        <p:nvSpPr>
          <p:cNvPr id="11" name="Espace réservé du contenu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contenu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it-IT" noProof="0" dirty="0"/>
              <a:t>CESI RIL 11 MOMPER – LEPINE - GUILLOT</a:t>
            </a:r>
            <a:endParaRPr lang="fr-FR" noProof="0" dirty="0"/>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8" name="Titre 7">
            <a:extLst>
              <a:ext uri="{FF2B5EF4-FFF2-40B4-BE49-F238E27FC236}">
                <a16:creationId xmlns:a16="http://schemas.microsoft.com/office/drawing/2014/main" id="{51A54DF2-9EE6-43F7-A586-88CA6C624778}"/>
              </a:ext>
            </a:extLst>
          </p:cNvPr>
          <p:cNvSpPr>
            <a:spLocks noGrp="1"/>
          </p:cNvSpPr>
          <p:nvPr>
            <p:ph type="title"/>
          </p:nvPr>
        </p:nvSpPr>
        <p:spPr/>
        <p:txBody>
          <a:bodyPr rtlCol="0"/>
          <a:lstStyle>
            <a:lvl1pPr>
              <a:defRPr>
                <a:solidFill>
                  <a:schemeClr val="bg1"/>
                </a:solidFill>
              </a:defRPr>
            </a:lvl1pPr>
          </a:lstStyle>
          <a:p>
            <a:pPr rtl="0"/>
            <a:r>
              <a:rPr lang="fr-FR" noProof="0"/>
              <a:t>Modifiez le style du titre</a:t>
            </a:r>
          </a:p>
        </p:txBody>
      </p:sp>
      <p:sp>
        <p:nvSpPr>
          <p:cNvPr id="11" name="Espace réservé du texte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rtlCol="0"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2" name="Espace réservé du contenu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4" name="Espace réservé du texte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rtlCol="0"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6" name="Espace réservé du contenu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it-IT" noProof="0" dirty="0"/>
              <a:t>CESI RIL 11 MOMPER – LEPINE - GUILLOT</a:t>
            </a:r>
            <a:endParaRPr lang="fr-FR" noProof="0" dirty="0"/>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Titr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rtlCol="0" anchor="b"/>
          <a:lstStyle>
            <a:lvl1pPr>
              <a:defRPr sz="3200">
                <a:solidFill>
                  <a:schemeClr val="bg1"/>
                </a:solidFill>
              </a:defRPr>
            </a:lvl1pPr>
          </a:lstStyle>
          <a:p>
            <a:pPr rtl="0"/>
            <a:r>
              <a:rPr lang="fr-FR" noProof="0"/>
              <a:t>Modifiez le style du titre</a:t>
            </a:r>
          </a:p>
        </p:txBody>
      </p:sp>
      <p:sp>
        <p:nvSpPr>
          <p:cNvPr id="12" name="Espace réservé du texte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rtlCol="0"/>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14" name="Espace réservé du contenu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rtlCol="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it-IT" noProof="0" dirty="0"/>
              <a:t>CESI RIL 11 MOMPER – LEPINE - GUILLOT</a:t>
            </a:r>
            <a:endParaRPr lang="fr-FR" noProof="0" dirty="0"/>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Titr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rtlCol="0" anchor="b"/>
          <a:lstStyle>
            <a:lvl1pPr>
              <a:defRPr sz="3200">
                <a:solidFill>
                  <a:schemeClr val="bg1"/>
                </a:solidFill>
              </a:defRPr>
            </a:lvl1pPr>
          </a:lstStyle>
          <a:p>
            <a:pPr rtl="0"/>
            <a:r>
              <a:rPr lang="fr-FR" noProof="0"/>
              <a:t>Modifiez le style du titre</a:t>
            </a:r>
          </a:p>
        </p:txBody>
      </p:sp>
      <p:sp>
        <p:nvSpPr>
          <p:cNvPr id="12" name="Espace réservé du texte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rtlCol="0"/>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15" name="Espace réservé d’image 2">
            <a:extLst>
              <a:ext uri="{FF2B5EF4-FFF2-40B4-BE49-F238E27FC236}">
                <a16:creationId xmlns:a16="http://schemas.microsoft.com/office/drawing/2014/main" id="{1B69B4CE-EB2F-46CF-9A80-64E44E5E95AC}"/>
              </a:ext>
            </a:extLst>
          </p:cNvPr>
          <p:cNvSpPr>
            <a:spLocks noGrp="1"/>
          </p:cNvSpPr>
          <p:nvPr>
            <p:ph type="pic" idx="1" hasCustomPrompt="1"/>
          </p:nvPr>
        </p:nvSpPr>
        <p:spPr>
          <a:xfrm>
            <a:off x="5183188" y="457201"/>
            <a:ext cx="6172200" cy="5403850"/>
          </a:xfrm>
        </p:spPr>
        <p:txBody>
          <a:bodyPr rtlCol="0"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it-IT" noProof="0" dirty="0"/>
              <a:t>CESI RIL 11 MOMPER – LEPINE - GUILLOT</a:t>
            </a:r>
            <a:endParaRPr lang="fr-FR" noProof="0" dirty="0"/>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FF2B3756-19E0-4B2F-B1D5-7664E0B38BE1}"/>
              </a:ext>
            </a:extLst>
          </p:cNvPr>
          <p:cNvSpPr>
            <a:spLocks noGrp="1"/>
          </p:cNvSpPr>
          <p:nvPr>
            <p:ph type="title"/>
          </p:nvPr>
        </p:nvSpPr>
        <p:spPr/>
        <p:txBody>
          <a:bodyPr rtlCol="0"/>
          <a:lstStyle>
            <a:lvl1pPr algn="ctr">
              <a:defRPr>
                <a:solidFill>
                  <a:schemeClr val="bg1"/>
                </a:solidFill>
              </a:defRPr>
            </a:lvl1pPr>
          </a:lstStyle>
          <a:p>
            <a:pPr rtl="0"/>
            <a:r>
              <a:rPr lang="fr-FR" noProof="0"/>
              <a:t>Modifiez le style du titre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it-IT" noProof="0" dirty="0"/>
              <a:t>CESI RIL 11 MOMPER – LEPINE - GUILLOT</a:t>
            </a:r>
            <a:endParaRPr lang="fr-FR" noProof="0" dirty="0"/>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e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rtl="0"/>
            <a:endParaRPr lang="fr-FR" noProof="0"/>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rtlCol="0"/>
          <a:lstStyle>
            <a:lvl1pPr algn="ctr">
              <a:defRPr>
                <a:solidFill>
                  <a:schemeClr val="bg1"/>
                </a:solidFill>
              </a:defRPr>
            </a:lvl1pPr>
          </a:lstStyle>
          <a:p>
            <a:pPr rtl="0"/>
            <a:r>
              <a:rPr lang="fr-FR" noProof="0"/>
              <a:t>COMMENT UTILISER CE MODÈLE</a:t>
            </a:r>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31" name="Espace réservé du texte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rtlCol="0">
            <a:noAutofit/>
          </a:bodyPr>
          <a:lstStyle>
            <a:lvl1pPr marL="0" indent="0">
              <a:buNone/>
              <a:defRPr sz="8000" b="1">
                <a:solidFill>
                  <a:schemeClr val="bg2"/>
                </a:solidFill>
                <a:latin typeface="+mj-lt"/>
              </a:defRPr>
            </a:lvl1pPr>
          </a:lstStyle>
          <a:p>
            <a:pPr lvl="0" rtl="0"/>
            <a:r>
              <a:rPr lang="fr-FR" noProof="0"/>
              <a:t>1</a:t>
            </a:r>
          </a:p>
        </p:txBody>
      </p:sp>
      <p:sp>
        <p:nvSpPr>
          <p:cNvPr id="32" name="Espace réservé du texte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rtlCol="0">
            <a:noAutofit/>
          </a:bodyPr>
          <a:lstStyle>
            <a:lvl1pPr marL="0" indent="0">
              <a:lnSpc>
                <a:spcPct val="100000"/>
              </a:lnSpc>
              <a:spcBef>
                <a:spcPts val="600"/>
              </a:spcBef>
              <a:buNone/>
              <a:defRPr sz="3000" b="0">
                <a:solidFill>
                  <a:schemeClr val="bg1"/>
                </a:solidFill>
                <a:latin typeface="+mj-lt"/>
              </a:defRPr>
            </a:lvl1pPr>
          </a:lstStyle>
          <a:p>
            <a:pPr lvl="0" rtl="0"/>
            <a:r>
              <a:rPr lang="fr-FR" noProof="0"/>
              <a:t>Modifiez les styles du texte du masque</a:t>
            </a:r>
          </a:p>
        </p:txBody>
      </p:sp>
      <p:sp>
        <p:nvSpPr>
          <p:cNvPr id="33" name="Espace réservé du texte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rtlCol="0">
            <a:noAutofit/>
          </a:bodyPr>
          <a:lstStyle>
            <a:lvl1pPr marL="0" indent="0">
              <a:buNone/>
              <a:defRPr sz="8000" b="1">
                <a:solidFill>
                  <a:schemeClr val="bg2"/>
                </a:solidFill>
                <a:latin typeface="+mj-lt"/>
              </a:defRPr>
            </a:lvl1pPr>
          </a:lstStyle>
          <a:p>
            <a:pPr lvl="0" rtl="0"/>
            <a:r>
              <a:rPr lang="fr-FR" noProof="0"/>
              <a:t>2</a:t>
            </a:r>
          </a:p>
        </p:txBody>
      </p:sp>
      <p:sp>
        <p:nvSpPr>
          <p:cNvPr id="34" name="Espace réservé du texte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rtlCol="0">
            <a:noAutofit/>
          </a:bodyPr>
          <a:lstStyle>
            <a:lvl1pPr marL="0" indent="0">
              <a:lnSpc>
                <a:spcPct val="100000"/>
              </a:lnSpc>
              <a:spcBef>
                <a:spcPts val="600"/>
              </a:spcBef>
              <a:buNone/>
              <a:defRPr sz="3000" b="0">
                <a:solidFill>
                  <a:schemeClr val="bg1"/>
                </a:solidFill>
                <a:latin typeface="+mj-lt"/>
              </a:defRPr>
            </a:lvl1pPr>
          </a:lstStyle>
          <a:p>
            <a:pPr lvl="0" rtl="0"/>
            <a:r>
              <a:rPr lang="fr-FR" noProof="0"/>
              <a:t>Modifiez les styles du texte du masque</a:t>
            </a:r>
          </a:p>
        </p:txBody>
      </p:sp>
      <p:sp>
        <p:nvSpPr>
          <p:cNvPr id="35" name="Espace réservé du texte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rtlCol="0">
            <a:noAutofit/>
          </a:bodyPr>
          <a:lstStyle>
            <a:lvl1pPr marL="0" indent="0">
              <a:buNone/>
              <a:defRPr sz="8000" b="1">
                <a:solidFill>
                  <a:schemeClr val="bg2"/>
                </a:solidFill>
                <a:latin typeface="+mj-lt"/>
              </a:defRPr>
            </a:lvl1pPr>
          </a:lstStyle>
          <a:p>
            <a:pPr lvl="0" rtl="0"/>
            <a:r>
              <a:rPr lang="fr-FR" noProof="0"/>
              <a:t>3</a:t>
            </a:r>
          </a:p>
        </p:txBody>
      </p:sp>
      <p:sp>
        <p:nvSpPr>
          <p:cNvPr id="36" name="Espace réservé du texte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rtlCol="0">
            <a:noAutofit/>
          </a:bodyPr>
          <a:lstStyle>
            <a:lvl1pPr marL="0" indent="0">
              <a:lnSpc>
                <a:spcPct val="100000"/>
              </a:lnSpc>
              <a:spcBef>
                <a:spcPts val="600"/>
              </a:spcBef>
              <a:buNone/>
              <a:defRPr sz="3000" b="0">
                <a:solidFill>
                  <a:schemeClr val="bg1"/>
                </a:solidFill>
                <a:latin typeface="+mj-lt"/>
              </a:defRPr>
            </a:lvl1pPr>
          </a:lstStyle>
          <a:p>
            <a:pPr lvl="0" rtl="0"/>
            <a:r>
              <a:rPr lang="fr-FR" noProof="0"/>
              <a:t>Modifiez les styles du texte du masque</a:t>
            </a:r>
          </a:p>
        </p:txBody>
      </p:sp>
      <p:sp>
        <p:nvSpPr>
          <p:cNvPr id="37" name="Espace réservé du texte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38" name="Espace réservé du texte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39" name="Espace réservé du texte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40" name="Espace réservé du texte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41" name="Espace réservé du texte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rtlCol="0">
            <a:normAutofit/>
          </a:bodyPr>
          <a:lstStyle>
            <a:lvl1pPr marL="0" indent="0" algn="ctr">
              <a:buNone/>
              <a:defRPr sz="1600" b="0">
                <a:solidFill>
                  <a:schemeClr val="accent4"/>
                </a:solidFill>
                <a:latin typeface="+mn-lt"/>
              </a:defRPr>
            </a:lvl1pPr>
          </a:lstStyle>
          <a:p>
            <a:pPr lvl="0" rtl="0"/>
            <a:r>
              <a:rPr lang="fr-FR" noProof="0"/>
              <a:t>Modifiez les styles du texte du masque</a:t>
            </a:r>
          </a:p>
        </p:txBody>
      </p:sp>
      <p:sp>
        <p:nvSpPr>
          <p:cNvPr id="42" name="Espace réservé du texte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rtlCol="0">
            <a:normAutofit/>
          </a:bodyPr>
          <a:lstStyle>
            <a:lvl1pPr marL="0" indent="0">
              <a:buNone/>
              <a:defRPr sz="1600" b="0">
                <a:solidFill>
                  <a:schemeClr val="bg2"/>
                </a:solidFill>
                <a:latin typeface="+mn-lt"/>
              </a:defRPr>
            </a:lvl1pPr>
          </a:lstStyle>
          <a:p>
            <a:pPr lvl="0" rtl="0"/>
            <a:r>
              <a:rPr lang="fr-FR" noProof="0"/>
              <a:t>Modifiez les styles du texte du masque</a:t>
            </a:r>
          </a:p>
        </p:txBody>
      </p:sp>
      <p:sp>
        <p:nvSpPr>
          <p:cNvPr id="43" name="Espace réservé du texte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rtlCol="0">
            <a:normAutofit/>
          </a:bodyPr>
          <a:lstStyle>
            <a:lvl1pPr marL="0" indent="0">
              <a:buNone/>
              <a:defRPr sz="1600" b="0">
                <a:solidFill>
                  <a:schemeClr val="bg2"/>
                </a:solidFill>
                <a:latin typeface="+mn-lt"/>
              </a:defRPr>
            </a:lvl1pPr>
          </a:lstStyle>
          <a:p>
            <a:pPr lvl="0" rtl="0"/>
            <a:r>
              <a:rPr lang="fr-FR" noProof="0"/>
              <a:t>Modifiez les styles du texte du masque</a:t>
            </a:r>
          </a:p>
        </p:txBody>
      </p:sp>
      <p:sp>
        <p:nvSpPr>
          <p:cNvPr id="44" name="Espace réservé d’image 12">
            <a:extLst>
              <a:ext uri="{FF2B5EF4-FFF2-40B4-BE49-F238E27FC236}">
                <a16:creationId xmlns:a16="http://schemas.microsoft.com/office/drawing/2014/main" id="{D2FBACFC-8B68-4A37-95A4-26BE5A23D759}"/>
              </a:ext>
            </a:extLst>
          </p:cNvPr>
          <p:cNvSpPr>
            <a:spLocks noGrp="1"/>
          </p:cNvSpPr>
          <p:nvPr>
            <p:ph type="pic" sz="quarter" idx="37" hasCustomPrompt="1"/>
          </p:nvPr>
        </p:nvSpPr>
        <p:spPr>
          <a:xfrm>
            <a:off x="1020058" y="3976866"/>
            <a:ext cx="3273552" cy="1618488"/>
          </a:xfrm>
        </p:spPr>
        <p:txBody>
          <a:bodyPr rtlCol="0" anchor="ctr" anchorCtr="0">
            <a:noAutofit/>
          </a:bodyPr>
          <a:lstStyle>
            <a:lvl1pPr marL="0" indent="0" algn="ctr">
              <a:buNone/>
              <a:defRPr sz="1400">
                <a:solidFill>
                  <a:schemeClr val="bg1"/>
                </a:solidFill>
              </a:defRPr>
            </a:lvl1pPr>
          </a:lstStyle>
          <a:p>
            <a:pPr rtl="0"/>
            <a:r>
              <a:rPr lang="fr-FR" noProof="0"/>
              <a:t>Cliquez sur l’icône pour ajouter une image</a:t>
            </a:r>
          </a:p>
        </p:txBody>
      </p:sp>
      <p:sp>
        <p:nvSpPr>
          <p:cNvPr id="46" name="Espace réservé d’image 12">
            <a:extLst>
              <a:ext uri="{FF2B5EF4-FFF2-40B4-BE49-F238E27FC236}">
                <a16:creationId xmlns:a16="http://schemas.microsoft.com/office/drawing/2014/main" id="{5A6A36C6-8489-4333-927A-141D8F98AE50}"/>
              </a:ext>
            </a:extLst>
          </p:cNvPr>
          <p:cNvSpPr>
            <a:spLocks noGrp="1"/>
          </p:cNvSpPr>
          <p:nvPr>
            <p:ph type="pic" sz="quarter" idx="43" hasCustomPrompt="1"/>
          </p:nvPr>
        </p:nvSpPr>
        <p:spPr>
          <a:xfrm>
            <a:off x="4794792" y="4041034"/>
            <a:ext cx="2599199" cy="896112"/>
          </a:xfrm>
        </p:spPr>
        <p:txBody>
          <a:bodyPr rtlCol="0" anchor="ctr" anchorCtr="0">
            <a:noAutofit/>
          </a:bodyPr>
          <a:lstStyle>
            <a:lvl1pPr marL="0" indent="0" algn="ctr">
              <a:buNone/>
              <a:defRPr sz="1400">
                <a:solidFill>
                  <a:schemeClr val="bg1"/>
                </a:solidFill>
              </a:defRPr>
            </a:lvl1pPr>
          </a:lstStyle>
          <a:p>
            <a:pPr rtl="0"/>
            <a:r>
              <a:rPr lang="fr-FR" noProof="0"/>
              <a:t>Cliquez sur l’icône pour ajouter une image</a:t>
            </a:r>
          </a:p>
        </p:txBody>
      </p:sp>
      <p:sp>
        <p:nvSpPr>
          <p:cNvPr id="47" name="Espace réservé d’image 9">
            <a:extLst>
              <a:ext uri="{FF2B5EF4-FFF2-40B4-BE49-F238E27FC236}">
                <a16:creationId xmlns:a16="http://schemas.microsoft.com/office/drawing/2014/main" id="{BB2DF986-C446-4302-9099-B1512AD5D8CA}"/>
              </a:ext>
            </a:extLst>
          </p:cNvPr>
          <p:cNvSpPr>
            <a:spLocks noGrp="1"/>
          </p:cNvSpPr>
          <p:nvPr>
            <p:ph type="pic" sz="quarter" idx="44" hasCustomPrompt="1"/>
          </p:nvPr>
        </p:nvSpPr>
        <p:spPr>
          <a:xfrm>
            <a:off x="7876955" y="4041034"/>
            <a:ext cx="2599200" cy="896400"/>
          </a:xfrm>
        </p:spPr>
        <p:txBody>
          <a:bodyPr rtlCol="0" anchor="ctr" anchorCtr="0">
            <a:normAutofit/>
          </a:bodyPr>
          <a:lstStyle>
            <a:lvl1pPr marL="0" indent="0" algn="ctr">
              <a:buNone/>
              <a:defRPr sz="1400">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rtlCol="0"/>
          <a:lstStyle>
            <a:lvl1pPr algn="ctr">
              <a:defRPr>
                <a:solidFill>
                  <a:schemeClr val="bg1"/>
                </a:solidFill>
              </a:defRPr>
            </a:lvl1pPr>
          </a:lstStyle>
          <a:p>
            <a:pPr rtl="0"/>
            <a:r>
              <a:rPr lang="fr-FR" noProof="0"/>
              <a:t>DIAPOSITIVE DE SÉPARATION</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lvl1pPr>
              <a:defRPr b="1">
                <a:latin typeface="+mn-lt"/>
              </a:defRPr>
            </a:lvl1pPr>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it-IT" noProof="0" dirty="0"/>
              <a:t>CESI RIL 11 MOMPER – LEPINE - GUILLOT</a:t>
            </a:r>
            <a:endParaRPr lang="fr-FR" noProof="0" dirty="0"/>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Espace réservé du texte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rtl="0"/>
            <a:r>
              <a:rPr lang="fr-FR" noProof="0"/>
              <a:t>Modifiez les styles du texte du masque</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sous-titre et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rtlCol="0"/>
          <a:lstStyle>
            <a:lvl1pPr algn="l">
              <a:defRPr>
                <a:solidFill>
                  <a:schemeClr val="bg1"/>
                </a:solidFill>
              </a:defRPr>
            </a:lvl1pPr>
          </a:lstStyle>
          <a:p>
            <a:pPr rtl="0"/>
            <a:r>
              <a:rPr lang="fr-FR" noProof="0"/>
              <a:t>DISPOSITION DU TEXTE 1</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it-IT" noProof="0" dirty="0"/>
              <a:t>CESI RIL 11 MOMPER – LEPINE - GUILLOT</a:t>
            </a:r>
            <a:endParaRPr lang="fr-FR" noProof="0" dirty="0"/>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2" name="Espace réservé du texte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rtlCol="0">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rtl="0"/>
            <a:r>
              <a:rPr lang="fr-FR" noProof="0"/>
              <a:t>Modifiez les styles du texte du masque</a:t>
            </a:r>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4" name="Espace réservé du texte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rtlCol="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rtl="0"/>
            <a:r>
              <a:rPr lang="fr-FR" noProof="0"/>
              <a:t>Modifiez les styles du texte du masque</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de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rtlCol="0"/>
          <a:lstStyle>
            <a:lvl1pPr algn="l">
              <a:defRPr>
                <a:solidFill>
                  <a:schemeClr val="bg1"/>
                </a:solidFill>
              </a:defRPr>
            </a:lvl1pPr>
          </a:lstStyle>
          <a:p>
            <a:pPr rtl="0"/>
            <a:r>
              <a:rPr lang="fr-FR" noProof="0"/>
              <a:t>DISPOSITION DU TEXTE 2</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it-IT" noProof="0" dirty="0"/>
              <a:t>CESI RIL 11 MOMPER – LEPINE - GUILLOT</a:t>
            </a:r>
            <a:endParaRPr lang="fr-FR" noProof="0" dirty="0"/>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2" name="Espace réservé du texte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rtlCol="0">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rtl="0"/>
            <a:r>
              <a:rPr lang="fr-FR" noProof="0"/>
              <a:t>Modifiez les styles du texte du masque</a:t>
            </a:r>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Espace réservé du texte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rtlCol="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rtl="0"/>
            <a:r>
              <a:rPr lang="fr-FR" noProof="0"/>
              <a:t>Modifiez les styles du texte du masque</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position en deux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it-IT" noProof="0" dirty="0"/>
              <a:t>CESI RIL 11 MOMPER – LEPINE - GUILLOT</a:t>
            </a:r>
            <a:endParaRPr lang="fr-FR" noProof="0" dirty="0"/>
          </a:p>
        </p:txBody>
      </p:sp>
      <p:sp>
        <p:nvSpPr>
          <p:cNvPr id="8" name="Espace réservé du texte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rtlCol="0">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Titre de la section 1</a:t>
            </a:r>
          </a:p>
        </p:txBody>
      </p:sp>
      <p:sp>
        <p:nvSpPr>
          <p:cNvPr id="9" name="Espace réservé du texte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rtlCol="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0" name="Espace réservé du texte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rtlCol="0">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Titre de la section 2</a:t>
            </a:r>
          </a:p>
        </p:txBody>
      </p:sp>
      <p:sp>
        <p:nvSpPr>
          <p:cNvPr id="11" name="Espace réservé du texte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rtlCol="0">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a:t>Modifiez les styles du texte du masque</a:t>
            </a:r>
          </a:p>
        </p:txBody>
      </p:sp>
      <p:sp>
        <p:nvSpPr>
          <p:cNvPr id="12" name="Espace réservé du texte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rtlCol="0">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a:t>Modifiez les styles du texte du masque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rtlCol="0"/>
          <a:lstStyle>
            <a:lvl1pPr algn="ctr">
              <a:defRPr>
                <a:solidFill>
                  <a:schemeClr val="bg1"/>
                </a:solidFill>
              </a:defRPr>
            </a:lvl1pPr>
          </a:lstStyle>
          <a:p>
            <a:pPr rtl="0"/>
            <a:r>
              <a:rPr lang="fr-FR" noProof="0"/>
              <a:t>COMPARAISON</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de graphiq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it-IT" noProof="0" dirty="0"/>
              <a:t>CESI RIL 11 MOMPER – LEPINE - GUILLOT</a:t>
            </a:r>
            <a:endParaRPr lang="fr-FR" noProof="0" dirty="0"/>
          </a:p>
        </p:txBody>
      </p:sp>
      <p:sp>
        <p:nvSpPr>
          <p:cNvPr id="9" name="Espace réservé du texte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rtlCol="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rtlCol="0"/>
          <a:lstStyle>
            <a:lvl1pPr algn="l">
              <a:defRPr>
                <a:solidFill>
                  <a:schemeClr val="bg1"/>
                </a:solidFill>
              </a:defRPr>
            </a:lvl1pPr>
          </a:lstStyle>
          <a:p>
            <a:pPr rtl="0"/>
            <a:r>
              <a:rPr lang="fr-FR" noProof="0"/>
              <a:t>DIAPOSITIVE DE GRAPHIQUE</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6" name="Espace réservé au graphique 18">
            <a:extLst>
              <a:ext uri="{FF2B5EF4-FFF2-40B4-BE49-F238E27FC236}">
                <a16:creationId xmlns:a16="http://schemas.microsoft.com/office/drawing/2014/main" id="{BE9C98A7-B145-402E-BADA-CE785E3BA996}"/>
              </a:ext>
            </a:extLst>
          </p:cNvPr>
          <p:cNvSpPr>
            <a:spLocks noGrp="1"/>
          </p:cNvSpPr>
          <p:nvPr>
            <p:ph type="chart" sz="quarter" idx="32" hasCustomPrompt="1"/>
          </p:nvPr>
        </p:nvSpPr>
        <p:spPr>
          <a:xfrm>
            <a:off x="6981371" y="1246188"/>
            <a:ext cx="4284663" cy="436562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fr-FR" noProof="0"/>
              <a:t>Cliquez sur l’icône pour ajouter un graphique</a:t>
            </a:r>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position du tableau">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it-IT" noProof="0" dirty="0"/>
              <a:t>CESI RIL 11 MOMPER – LEPINE - GUILLOT</a:t>
            </a:r>
            <a:endParaRPr lang="fr-FR" noProof="0" dirty="0"/>
          </a:p>
        </p:txBody>
      </p:sp>
      <p:sp>
        <p:nvSpPr>
          <p:cNvPr id="9" name="Espace réservé du texte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254049" y="3359239"/>
            <a:ext cx="2596896" cy="2252574"/>
          </a:xfrm>
        </p:spPr>
        <p:txBody>
          <a:bodyPr lIns="0" rIns="0" rtlCol="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254048" y="1757774"/>
            <a:ext cx="2669859" cy="1325563"/>
          </a:xfrm>
        </p:spPr>
        <p:txBody>
          <a:bodyPr lIns="0" rIns="0" rtlCol="0"/>
          <a:lstStyle>
            <a:lvl1pPr algn="l">
              <a:defRPr>
                <a:solidFill>
                  <a:schemeClr val="bg1"/>
                </a:solidFill>
              </a:defRPr>
            </a:lvl1pPr>
          </a:lstStyle>
          <a:p>
            <a:pPr rtl="0"/>
            <a:r>
              <a:rPr lang="fr-FR" noProof="0"/>
              <a:t>DIAPOSITIVE TABLEAU</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8254049" y="3191969"/>
            <a:ext cx="1545336"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3" name="Espace réservé au tableau 17">
            <a:extLst>
              <a:ext uri="{FF2B5EF4-FFF2-40B4-BE49-F238E27FC236}">
                <a16:creationId xmlns:a16="http://schemas.microsoft.com/office/drawing/2014/main" id="{62814DE5-26B2-4A8E-BA8D-A2E4C5547EB9}"/>
              </a:ext>
            </a:extLst>
          </p:cNvPr>
          <p:cNvSpPr>
            <a:spLocks noGrp="1"/>
          </p:cNvSpPr>
          <p:nvPr>
            <p:ph type="tbl" sz="quarter" idx="17" hasCustomPrompt="1"/>
          </p:nvPr>
        </p:nvSpPr>
        <p:spPr>
          <a:xfrm>
            <a:off x="911225" y="1505433"/>
            <a:ext cx="6561138" cy="384713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fr-FR" noProof="0"/>
              <a:t>Cliquez sur l’icône pour ajouter un tableau</a:t>
            </a:r>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image et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it-IT" noProof="0" dirty="0"/>
              <a:t>CESI RIL 11 MOMPER – LEPINE - GUILLOT</a:t>
            </a:r>
            <a:endParaRPr lang="fr-FR" noProof="0" dirty="0"/>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4" name="Espace réservé du texte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rtlCol="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5" name="Titr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rtlCol="0"/>
          <a:lstStyle>
            <a:lvl1pPr algn="ctr">
              <a:defRPr>
                <a:solidFill>
                  <a:schemeClr val="bg1"/>
                </a:solidFill>
              </a:defRPr>
            </a:lvl1pPr>
          </a:lstStyle>
          <a:p>
            <a:pPr rtl="0"/>
            <a:r>
              <a:rPr lang="fr-FR" noProof="0"/>
              <a:t>DIAPOSITIVE GRANDE IMAGE</a:t>
            </a:r>
          </a:p>
        </p:txBody>
      </p:sp>
      <p:sp>
        <p:nvSpPr>
          <p:cNvPr id="16" name="Rectangle 15">
            <a:extLst>
              <a:ext uri="{FF2B5EF4-FFF2-40B4-BE49-F238E27FC236}">
                <a16:creationId xmlns:a16="http://schemas.microsoft.com/office/drawing/2014/main" id="{6668B9DC-C6AF-45D4-BBA3-A5EF781EAB7F}"/>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position pour les média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it-IT" noProof="0" dirty="0"/>
              <a:t>CESI RIL 11 MOMPER – LEPINE - GUILLOT</a:t>
            </a:r>
            <a:endParaRPr lang="fr-FR" noProof="0" dirty="0"/>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rtlCol="0"/>
          <a:lstStyle>
            <a:lvl1pPr algn="ctr">
              <a:defRPr>
                <a:solidFill>
                  <a:schemeClr val="bg1"/>
                </a:solidFill>
              </a:defRPr>
            </a:lvl1pPr>
          </a:lstStyle>
          <a:p>
            <a:pPr rtl="0"/>
            <a:r>
              <a:rPr lang="fr-FR" noProof="0"/>
              <a:t>DIAPOSITIVE VIDÉO</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6" name="Espace réservé à un média 7">
            <a:extLst>
              <a:ext uri="{FF2B5EF4-FFF2-40B4-BE49-F238E27FC236}">
                <a16:creationId xmlns:a16="http://schemas.microsoft.com/office/drawing/2014/main" id="{A11F77F4-4B16-4503-B9B6-AE22C686E3E3}"/>
              </a:ext>
            </a:extLst>
          </p:cNvPr>
          <p:cNvSpPr>
            <a:spLocks noGrp="1"/>
          </p:cNvSpPr>
          <p:nvPr>
            <p:ph type="media" sz="quarter" idx="17" hasCustomPrompt="1"/>
          </p:nvPr>
        </p:nvSpPr>
        <p:spPr>
          <a:xfrm>
            <a:off x="1395984" y="1497770"/>
            <a:ext cx="9400032" cy="4215384"/>
          </a:xfrm>
        </p:spPr>
        <p:txBody>
          <a:bodyPr rtlCol="0" anchor="ctr" anchorCtr="0">
            <a:normAutofit/>
          </a:bodyPr>
          <a:lstStyle>
            <a:lvl1pPr marL="0" indent="0" algn="ctr">
              <a:buNone/>
              <a:defRPr sz="1400"/>
            </a:lvl1pPr>
          </a:lstStyle>
          <a:p>
            <a:pPr rtl="0"/>
            <a:r>
              <a:rPr lang="fr-FR" noProof="0"/>
              <a:t>Cliquez sur l’icône pour ajouter un média</a:t>
            </a:r>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pPr rtl="0"/>
            <a:fld id="{D495E168-DA5E-4888-8D8A-92B118324C14}" type="slidenum">
              <a:rPr lang="fr-FR" noProof="0" smtClean="0"/>
              <a:pPr/>
              <a:t>‹N°›</a:t>
            </a:fld>
            <a:endParaRPr lang="fr-FR" noProof="0"/>
          </a:p>
        </p:txBody>
      </p:sp>
      <p:sp>
        <p:nvSpPr>
          <p:cNvPr id="2" name="Espace réservé du titre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pPr rtl="0"/>
            <a:r>
              <a:rPr lang="fr-FR" noProof="0"/>
              <a:t>JJ.MM.20XX</a:t>
            </a:r>
          </a:p>
        </p:txBody>
      </p:sp>
      <p:sp>
        <p:nvSpPr>
          <p:cNvPr id="11" name="Espace réservé du pied de page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pPr rtl="0"/>
            <a:r>
              <a:rPr lang="it-IT" noProof="0" dirty="0"/>
              <a:t>CESI RIL 11 MOMPER – LEPINE - GUILLOT</a:t>
            </a:r>
            <a:endParaRPr lang="fr-FR" noProof="0"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E70722D-0BC0-4487-812D-1E4E0DEC1129}"/>
              </a:ext>
            </a:extLst>
          </p:cNvPr>
          <p:cNvSpPr>
            <a:spLocks noGrp="1"/>
          </p:cNvSpPr>
          <p:nvPr>
            <p:ph type="body" sz="quarter" idx="20"/>
          </p:nvPr>
        </p:nvSpPr>
        <p:spPr/>
        <p:txBody>
          <a:bodyPr rtlCol="0"/>
          <a:lstStyle/>
          <a:p>
            <a:pPr rtl="0"/>
            <a:r>
              <a:rPr lang="fr-FR" dirty="0"/>
              <a:t>CESI RIL 11</a:t>
            </a:r>
          </a:p>
        </p:txBody>
      </p:sp>
      <p:sp>
        <p:nvSpPr>
          <p:cNvPr id="2" name="Espace réservé du texte 1">
            <a:extLst>
              <a:ext uri="{FF2B5EF4-FFF2-40B4-BE49-F238E27FC236}">
                <a16:creationId xmlns:a16="http://schemas.microsoft.com/office/drawing/2014/main" id="{7D65CF0B-BB68-4A49-91EE-96E78E8CAD61}"/>
              </a:ext>
            </a:extLst>
          </p:cNvPr>
          <p:cNvSpPr>
            <a:spLocks noGrp="1"/>
          </p:cNvSpPr>
          <p:nvPr>
            <p:ph type="body" sz="quarter" idx="21"/>
          </p:nvPr>
        </p:nvSpPr>
        <p:spPr/>
        <p:txBody>
          <a:bodyPr rtlCol="0"/>
          <a:lstStyle/>
          <a:p>
            <a:pPr rtl="0"/>
            <a:r>
              <a:rPr lang="fr-FR" dirty="0"/>
              <a:t>MOMPER – LEPINE – GUILLOT</a:t>
            </a:r>
          </a:p>
          <a:p>
            <a:pPr rtl="0"/>
            <a:r>
              <a:rPr lang="fr-FR" dirty="0"/>
              <a:t>Présente : </a:t>
            </a:r>
          </a:p>
        </p:txBody>
      </p:sp>
      <p:sp>
        <p:nvSpPr>
          <p:cNvPr id="3" name="Titre 2">
            <a:extLst>
              <a:ext uri="{FF2B5EF4-FFF2-40B4-BE49-F238E27FC236}">
                <a16:creationId xmlns:a16="http://schemas.microsoft.com/office/drawing/2014/main" id="{05857963-8D3D-4F24-B535-54652EE095F0}"/>
              </a:ext>
            </a:extLst>
          </p:cNvPr>
          <p:cNvSpPr>
            <a:spLocks noGrp="1"/>
          </p:cNvSpPr>
          <p:nvPr>
            <p:ph type="title"/>
          </p:nvPr>
        </p:nvSpPr>
        <p:spPr/>
        <p:txBody>
          <a:bodyPr rtlCol="0">
            <a:normAutofit fontScale="90000"/>
          </a:bodyPr>
          <a:lstStyle/>
          <a:p>
            <a:pPr rtl="0"/>
            <a:r>
              <a:rPr lang="fr-FR" dirty="0"/>
              <a:t>Design Pattern Observer</a:t>
            </a:r>
          </a:p>
        </p:txBody>
      </p:sp>
      <p:sp>
        <p:nvSpPr>
          <p:cNvPr id="5" name="Espace réservé du texte 4">
            <a:extLst>
              <a:ext uri="{FF2B5EF4-FFF2-40B4-BE49-F238E27FC236}">
                <a16:creationId xmlns:a16="http://schemas.microsoft.com/office/drawing/2014/main" id="{B623514F-9C9F-4868-A7D9-66CAA07E615D}"/>
              </a:ext>
            </a:extLst>
          </p:cNvPr>
          <p:cNvSpPr>
            <a:spLocks noGrp="1"/>
          </p:cNvSpPr>
          <p:nvPr>
            <p:ph type="body" sz="quarter" idx="13"/>
          </p:nvPr>
        </p:nvSpPr>
        <p:spPr>
          <a:xfrm>
            <a:off x="-2961708" y="2129237"/>
            <a:ext cx="10090287" cy="1101897"/>
          </a:xfrm>
        </p:spPr>
        <p:txBody>
          <a:bodyPr rtlCol="0"/>
          <a:lstStyle/>
          <a:p>
            <a:pPr rtl="0"/>
            <a:endParaRPr lang="fr-FR" sz="1000" dirty="0"/>
          </a:p>
        </p:txBody>
      </p:sp>
      <p:pic>
        <p:nvPicPr>
          <p:cNvPr id="2050" name="Picture 2">
            <a:extLst>
              <a:ext uri="{FF2B5EF4-FFF2-40B4-BE49-F238E27FC236}">
                <a16:creationId xmlns:a16="http://schemas.microsoft.com/office/drawing/2014/main" id="{F6978848-DC0F-4951-BB74-A3252DC7C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35" y="214313"/>
            <a:ext cx="3657600"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D8F9E36-CD39-4DDD-927C-C07E8C070A17}"/>
              </a:ext>
            </a:extLst>
          </p:cNvPr>
          <p:cNvSpPr>
            <a:spLocks noGrp="1"/>
          </p:cNvSpPr>
          <p:nvPr>
            <p:ph type="sldNum" sz="quarter" idx="10"/>
          </p:nvPr>
        </p:nvSpPr>
        <p:spPr>
          <a:xfrm>
            <a:off x="5821279" y="6118484"/>
            <a:ext cx="549442" cy="365125"/>
          </a:xfrm>
        </p:spPr>
        <p:txBody>
          <a:bodyPr rtlCol="0" anchor="ctr">
            <a:normAutofit/>
          </a:bodyPr>
          <a:lstStyle/>
          <a:p>
            <a:pPr rtl="0">
              <a:spcAft>
                <a:spcPts val="600"/>
              </a:spcAft>
            </a:pPr>
            <a:fld id="{D495E168-DA5E-4888-8D8A-92B118324C14}" type="slidenum">
              <a:rPr lang="fr-FR" smtClean="0"/>
              <a:pPr rtl="0">
                <a:spcAft>
                  <a:spcPts val="600"/>
                </a:spcAft>
              </a:pPr>
              <a:t>10</a:t>
            </a:fld>
            <a:endParaRPr lang="fr-FR"/>
          </a:p>
        </p:txBody>
      </p:sp>
      <p:sp>
        <p:nvSpPr>
          <p:cNvPr id="3" name="Espace réservé du pied de page 2">
            <a:extLst>
              <a:ext uri="{FF2B5EF4-FFF2-40B4-BE49-F238E27FC236}">
                <a16:creationId xmlns:a16="http://schemas.microsoft.com/office/drawing/2014/main" id="{F3B30A82-8E4A-471C-A080-278975C952AA}"/>
              </a:ext>
            </a:extLst>
          </p:cNvPr>
          <p:cNvSpPr>
            <a:spLocks noGrp="1"/>
          </p:cNvSpPr>
          <p:nvPr>
            <p:ph type="ftr" sz="quarter" idx="12"/>
          </p:nvPr>
        </p:nvSpPr>
        <p:spPr>
          <a:xfrm>
            <a:off x="838200" y="6118484"/>
            <a:ext cx="3398763" cy="365125"/>
          </a:xfrm>
        </p:spPr>
        <p:txBody>
          <a:bodyPr rtlCol="0" anchor="ctr">
            <a:normAutofit fontScale="92500"/>
          </a:bodyPr>
          <a:lstStyle/>
          <a:p>
            <a:pPr rtl="0">
              <a:spcAft>
                <a:spcPts val="600"/>
              </a:spcAft>
            </a:pPr>
            <a:r>
              <a:rPr lang="it-IT" sz="1500" dirty="0"/>
              <a:t>CESI RIL 11 MOMPER – LEPINE - GUILLOT</a:t>
            </a:r>
            <a:endParaRPr lang="fr-FR" sz="1500" dirty="0"/>
          </a:p>
        </p:txBody>
      </p:sp>
      <p:sp>
        <p:nvSpPr>
          <p:cNvPr id="4" name="Titre 3">
            <a:extLst>
              <a:ext uri="{FF2B5EF4-FFF2-40B4-BE49-F238E27FC236}">
                <a16:creationId xmlns:a16="http://schemas.microsoft.com/office/drawing/2014/main" id="{5C2806C0-8AE3-4975-9946-CCD70055F494}"/>
              </a:ext>
            </a:extLst>
          </p:cNvPr>
          <p:cNvSpPr>
            <a:spLocks noGrp="1"/>
          </p:cNvSpPr>
          <p:nvPr>
            <p:ph type="title"/>
          </p:nvPr>
        </p:nvSpPr>
        <p:spPr>
          <a:xfrm>
            <a:off x="838200" y="365125"/>
            <a:ext cx="10515600" cy="1325563"/>
          </a:xfrm>
        </p:spPr>
        <p:txBody>
          <a:bodyPr rtlCol="0" anchor="ctr">
            <a:normAutofit/>
          </a:bodyPr>
          <a:lstStyle/>
          <a:p>
            <a:pPr algn="ctr" rtl="0"/>
            <a:r>
              <a:rPr lang="fr-FR" dirty="0"/>
              <a:t>Étape 1 : le sujet</a:t>
            </a:r>
          </a:p>
        </p:txBody>
      </p:sp>
      <p:sp>
        <p:nvSpPr>
          <p:cNvPr id="10" name="Content Placeholder 4">
            <a:extLst>
              <a:ext uri="{FF2B5EF4-FFF2-40B4-BE49-F238E27FC236}">
                <a16:creationId xmlns:a16="http://schemas.microsoft.com/office/drawing/2014/main" id="{6A81FC96-BC4B-49C7-8B01-5DB51EC9602D}"/>
              </a:ext>
            </a:extLst>
          </p:cNvPr>
          <p:cNvSpPr>
            <a:spLocks noGrp="1"/>
          </p:cNvSpPr>
          <p:nvPr>
            <p:ph sz="half" idx="1"/>
          </p:nvPr>
        </p:nvSpPr>
        <p:spPr>
          <a:xfrm>
            <a:off x="838200" y="1825625"/>
            <a:ext cx="5181600" cy="4351338"/>
          </a:xfrm>
        </p:spPr>
        <p:txBody>
          <a:bodyPr/>
          <a:lstStyle/>
          <a:p>
            <a:pPr marL="0" indent="0">
              <a:buNone/>
            </a:pPr>
            <a:r>
              <a:rPr lang="fr-FR" dirty="0"/>
              <a:t>List: pour garder une trace des observateurs attachés.</a:t>
            </a:r>
          </a:p>
          <a:p>
            <a:pPr marL="0" indent="0">
              <a:buNone/>
            </a:pPr>
            <a:r>
              <a:rPr lang="fr-FR" dirty="0"/>
              <a:t>State: état actuel</a:t>
            </a:r>
          </a:p>
          <a:p>
            <a:pPr marL="0" indent="0">
              <a:buNone/>
            </a:pPr>
            <a:r>
              <a:rPr lang="fr-FR" dirty="0" err="1"/>
              <a:t>Attach</a:t>
            </a:r>
            <a:r>
              <a:rPr lang="fr-FR" dirty="0"/>
              <a:t>: pour attacher un observateur au sujet</a:t>
            </a:r>
          </a:p>
          <a:p>
            <a:pPr marL="0" indent="0">
              <a:buNone/>
            </a:pPr>
            <a:r>
              <a:rPr lang="fr-FR" dirty="0" err="1"/>
              <a:t>notifyAllObservers</a:t>
            </a:r>
            <a:r>
              <a:rPr lang="fr-FR" dirty="0"/>
              <a:t>: pour envoyer un message à tous les observateurs attachés.</a:t>
            </a:r>
            <a:endParaRPr lang="en-US" dirty="0"/>
          </a:p>
        </p:txBody>
      </p:sp>
      <p:sp>
        <p:nvSpPr>
          <p:cNvPr id="12" name="Content Placeholder 5">
            <a:extLst>
              <a:ext uri="{FF2B5EF4-FFF2-40B4-BE49-F238E27FC236}">
                <a16:creationId xmlns:a16="http://schemas.microsoft.com/office/drawing/2014/main" id="{DDA0C607-1162-4289-813A-9AF50AAB1E20}"/>
              </a:ext>
            </a:extLst>
          </p:cNvPr>
          <p:cNvSpPr>
            <a:spLocks noGrp="1"/>
          </p:cNvSpPr>
          <p:nvPr>
            <p:ph sz="half" idx="2"/>
          </p:nvPr>
        </p:nvSpPr>
        <p:spPr>
          <a:xfrm>
            <a:off x="6172200" y="1825625"/>
            <a:ext cx="5181600" cy="4351338"/>
          </a:xfrm>
        </p:spPr>
        <p:txBody>
          <a:bodyPr/>
          <a:lstStyle/>
          <a:p>
            <a:endParaRPr lang="en-US"/>
          </a:p>
        </p:txBody>
      </p:sp>
      <p:pic>
        <p:nvPicPr>
          <p:cNvPr id="6" name="Image 5">
            <a:extLst>
              <a:ext uri="{FF2B5EF4-FFF2-40B4-BE49-F238E27FC236}">
                <a16:creationId xmlns:a16="http://schemas.microsoft.com/office/drawing/2014/main" id="{3D8CF984-08E5-4D39-8E8A-C49214494EED}"/>
              </a:ext>
            </a:extLst>
          </p:cNvPr>
          <p:cNvPicPr>
            <a:picLocks noChangeAspect="1"/>
          </p:cNvPicPr>
          <p:nvPr/>
        </p:nvPicPr>
        <p:blipFill rotWithShape="1">
          <a:blip r:embed="rId3"/>
          <a:srcRect r="38308"/>
          <a:stretch/>
        </p:blipFill>
        <p:spPr>
          <a:xfrm>
            <a:off x="7254241" y="1389986"/>
            <a:ext cx="3779519" cy="5029200"/>
          </a:xfrm>
          <a:prstGeom prst="rect">
            <a:avLst/>
          </a:prstGeom>
        </p:spPr>
      </p:pic>
    </p:spTree>
    <p:extLst>
      <p:ext uri="{BB962C8B-B14F-4D97-AF65-F5344CB8AC3E}">
        <p14:creationId xmlns:p14="http://schemas.microsoft.com/office/powerpoint/2010/main" val="1578301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D8F9E36-CD39-4DDD-927C-C07E8C070A17}"/>
              </a:ext>
            </a:extLst>
          </p:cNvPr>
          <p:cNvSpPr>
            <a:spLocks noGrp="1"/>
          </p:cNvSpPr>
          <p:nvPr>
            <p:ph type="sldNum" sz="quarter" idx="10"/>
          </p:nvPr>
        </p:nvSpPr>
        <p:spPr>
          <a:xfrm>
            <a:off x="5821279" y="6118484"/>
            <a:ext cx="549442" cy="365125"/>
          </a:xfrm>
        </p:spPr>
        <p:txBody>
          <a:bodyPr rtlCol="0" anchor="ctr">
            <a:normAutofit/>
          </a:bodyPr>
          <a:lstStyle/>
          <a:p>
            <a:pPr rtl="0">
              <a:spcAft>
                <a:spcPts val="600"/>
              </a:spcAft>
            </a:pPr>
            <a:fld id="{D495E168-DA5E-4888-8D8A-92B118324C14}" type="slidenum">
              <a:rPr lang="fr-FR" smtClean="0"/>
              <a:pPr rtl="0">
                <a:spcAft>
                  <a:spcPts val="600"/>
                </a:spcAft>
              </a:pPr>
              <a:t>11</a:t>
            </a:fld>
            <a:endParaRPr lang="fr-FR"/>
          </a:p>
        </p:txBody>
      </p:sp>
      <p:sp>
        <p:nvSpPr>
          <p:cNvPr id="3" name="Espace réservé du pied de page 2">
            <a:extLst>
              <a:ext uri="{FF2B5EF4-FFF2-40B4-BE49-F238E27FC236}">
                <a16:creationId xmlns:a16="http://schemas.microsoft.com/office/drawing/2014/main" id="{F3B30A82-8E4A-471C-A080-278975C952AA}"/>
              </a:ext>
            </a:extLst>
          </p:cNvPr>
          <p:cNvSpPr>
            <a:spLocks noGrp="1"/>
          </p:cNvSpPr>
          <p:nvPr>
            <p:ph type="ftr" sz="quarter" idx="12"/>
          </p:nvPr>
        </p:nvSpPr>
        <p:spPr>
          <a:xfrm>
            <a:off x="838200" y="6118484"/>
            <a:ext cx="3398763" cy="365125"/>
          </a:xfrm>
        </p:spPr>
        <p:txBody>
          <a:bodyPr rtlCol="0" anchor="ctr">
            <a:normAutofit fontScale="92500"/>
          </a:bodyPr>
          <a:lstStyle/>
          <a:p>
            <a:pPr rtl="0">
              <a:spcAft>
                <a:spcPts val="600"/>
              </a:spcAft>
            </a:pPr>
            <a:r>
              <a:rPr lang="it-IT" sz="1500" dirty="0"/>
              <a:t>CESI RIL 11 MOMPER – LEPINE - GUILLOT</a:t>
            </a:r>
            <a:endParaRPr lang="fr-FR" sz="1500" dirty="0"/>
          </a:p>
        </p:txBody>
      </p:sp>
      <p:sp>
        <p:nvSpPr>
          <p:cNvPr id="4" name="Titre 3">
            <a:extLst>
              <a:ext uri="{FF2B5EF4-FFF2-40B4-BE49-F238E27FC236}">
                <a16:creationId xmlns:a16="http://schemas.microsoft.com/office/drawing/2014/main" id="{5C2806C0-8AE3-4975-9946-CCD70055F494}"/>
              </a:ext>
            </a:extLst>
          </p:cNvPr>
          <p:cNvSpPr>
            <a:spLocks noGrp="1"/>
          </p:cNvSpPr>
          <p:nvPr>
            <p:ph type="title"/>
          </p:nvPr>
        </p:nvSpPr>
        <p:spPr>
          <a:xfrm>
            <a:off x="838200" y="365125"/>
            <a:ext cx="10515600" cy="1325563"/>
          </a:xfrm>
        </p:spPr>
        <p:txBody>
          <a:bodyPr rtlCol="0" anchor="ctr">
            <a:normAutofit/>
          </a:bodyPr>
          <a:lstStyle/>
          <a:p>
            <a:pPr rtl="0"/>
            <a:r>
              <a:rPr lang="fr-FR" dirty="0"/>
              <a:t>Étape 2: l’Observer (abstract)</a:t>
            </a:r>
          </a:p>
        </p:txBody>
      </p:sp>
      <p:sp>
        <p:nvSpPr>
          <p:cNvPr id="12" name="Content Placeholder 5">
            <a:extLst>
              <a:ext uri="{FF2B5EF4-FFF2-40B4-BE49-F238E27FC236}">
                <a16:creationId xmlns:a16="http://schemas.microsoft.com/office/drawing/2014/main" id="{DDA0C607-1162-4289-813A-9AF50AAB1E20}"/>
              </a:ext>
            </a:extLst>
          </p:cNvPr>
          <p:cNvSpPr>
            <a:spLocks noGrp="1"/>
          </p:cNvSpPr>
          <p:nvPr>
            <p:ph sz="half" idx="2"/>
          </p:nvPr>
        </p:nvSpPr>
        <p:spPr>
          <a:xfrm>
            <a:off x="6172200" y="1825625"/>
            <a:ext cx="5181600" cy="4351338"/>
          </a:xfrm>
        </p:spPr>
        <p:txBody>
          <a:bodyPr/>
          <a:lstStyle/>
          <a:p>
            <a:endParaRPr lang="en-US"/>
          </a:p>
        </p:txBody>
      </p:sp>
      <p:sp>
        <p:nvSpPr>
          <p:cNvPr id="7" name="Espace réservé du contenu 6">
            <a:extLst>
              <a:ext uri="{FF2B5EF4-FFF2-40B4-BE49-F238E27FC236}">
                <a16:creationId xmlns:a16="http://schemas.microsoft.com/office/drawing/2014/main" id="{81542FDE-80DB-4906-9CB4-4AB0A884057A}"/>
              </a:ext>
            </a:extLst>
          </p:cNvPr>
          <p:cNvSpPr>
            <a:spLocks noGrp="1"/>
          </p:cNvSpPr>
          <p:nvPr>
            <p:ph sz="half" idx="1"/>
          </p:nvPr>
        </p:nvSpPr>
        <p:spPr/>
        <p:txBody>
          <a:bodyPr/>
          <a:lstStyle/>
          <a:p>
            <a:endParaRPr lang="fr-FR"/>
          </a:p>
        </p:txBody>
      </p:sp>
      <p:pic>
        <p:nvPicPr>
          <p:cNvPr id="8" name="Image 7">
            <a:extLst>
              <a:ext uri="{FF2B5EF4-FFF2-40B4-BE49-F238E27FC236}">
                <a16:creationId xmlns:a16="http://schemas.microsoft.com/office/drawing/2014/main" id="{8A3DE357-8C2E-48A4-A8FC-F5CD3AA1F093}"/>
              </a:ext>
            </a:extLst>
          </p:cNvPr>
          <p:cNvPicPr>
            <a:picLocks noChangeAspect="1"/>
          </p:cNvPicPr>
          <p:nvPr/>
        </p:nvPicPr>
        <p:blipFill>
          <a:blip r:embed="rId3"/>
          <a:stretch>
            <a:fillRect/>
          </a:stretch>
        </p:blipFill>
        <p:spPr>
          <a:xfrm>
            <a:off x="3128962" y="2400300"/>
            <a:ext cx="5934075" cy="2057400"/>
          </a:xfrm>
          <a:prstGeom prst="rect">
            <a:avLst/>
          </a:prstGeom>
        </p:spPr>
      </p:pic>
    </p:spTree>
    <p:extLst>
      <p:ext uri="{BB962C8B-B14F-4D97-AF65-F5344CB8AC3E}">
        <p14:creationId xmlns:p14="http://schemas.microsoft.com/office/powerpoint/2010/main" val="681774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D8F9E36-CD39-4DDD-927C-C07E8C070A17}"/>
              </a:ext>
            </a:extLst>
          </p:cNvPr>
          <p:cNvSpPr>
            <a:spLocks noGrp="1"/>
          </p:cNvSpPr>
          <p:nvPr>
            <p:ph type="sldNum" sz="quarter" idx="10"/>
          </p:nvPr>
        </p:nvSpPr>
        <p:spPr>
          <a:xfrm>
            <a:off x="5821279" y="6118484"/>
            <a:ext cx="549442" cy="365125"/>
          </a:xfrm>
        </p:spPr>
        <p:txBody>
          <a:bodyPr rtlCol="0" anchor="ctr">
            <a:normAutofit/>
          </a:bodyPr>
          <a:lstStyle/>
          <a:p>
            <a:pPr rtl="0">
              <a:spcAft>
                <a:spcPts val="600"/>
              </a:spcAft>
            </a:pPr>
            <a:fld id="{D495E168-DA5E-4888-8D8A-92B118324C14}" type="slidenum">
              <a:rPr lang="fr-FR" smtClean="0"/>
              <a:pPr rtl="0">
                <a:spcAft>
                  <a:spcPts val="600"/>
                </a:spcAft>
              </a:pPr>
              <a:t>12</a:t>
            </a:fld>
            <a:endParaRPr lang="fr-FR"/>
          </a:p>
        </p:txBody>
      </p:sp>
      <p:sp>
        <p:nvSpPr>
          <p:cNvPr id="3" name="Espace réservé du pied de page 2">
            <a:extLst>
              <a:ext uri="{FF2B5EF4-FFF2-40B4-BE49-F238E27FC236}">
                <a16:creationId xmlns:a16="http://schemas.microsoft.com/office/drawing/2014/main" id="{F3B30A82-8E4A-471C-A080-278975C952AA}"/>
              </a:ext>
            </a:extLst>
          </p:cNvPr>
          <p:cNvSpPr>
            <a:spLocks noGrp="1"/>
          </p:cNvSpPr>
          <p:nvPr>
            <p:ph type="ftr" sz="quarter" idx="12"/>
          </p:nvPr>
        </p:nvSpPr>
        <p:spPr>
          <a:xfrm>
            <a:off x="838200" y="6118484"/>
            <a:ext cx="3398763" cy="365125"/>
          </a:xfrm>
        </p:spPr>
        <p:txBody>
          <a:bodyPr rtlCol="0" anchor="ctr">
            <a:normAutofit fontScale="92500"/>
          </a:bodyPr>
          <a:lstStyle/>
          <a:p>
            <a:pPr rtl="0">
              <a:spcAft>
                <a:spcPts val="600"/>
              </a:spcAft>
            </a:pPr>
            <a:r>
              <a:rPr lang="it-IT" sz="1500" dirty="0"/>
              <a:t>CESI RIL 11 MOMPER – LEPINE - GUILLOT</a:t>
            </a:r>
            <a:endParaRPr lang="fr-FR" sz="1500" dirty="0"/>
          </a:p>
        </p:txBody>
      </p:sp>
      <p:sp>
        <p:nvSpPr>
          <p:cNvPr id="4" name="Titre 3">
            <a:extLst>
              <a:ext uri="{FF2B5EF4-FFF2-40B4-BE49-F238E27FC236}">
                <a16:creationId xmlns:a16="http://schemas.microsoft.com/office/drawing/2014/main" id="{5C2806C0-8AE3-4975-9946-CCD70055F494}"/>
              </a:ext>
            </a:extLst>
          </p:cNvPr>
          <p:cNvSpPr>
            <a:spLocks noGrp="1"/>
          </p:cNvSpPr>
          <p:nvPr>
            <p:ph type="title"/>
          </p:nvPr>
        </p:nvSpPr>
        <p:spPr>
          <a:xfrm>
            <a:off x="838200" y="365125"/>
            <a:ext cx="10515600" cy="1325563"/>
          </a:xfrm>
        </p:spPr>
        <p:txBody>
          <a:bodyPr rtlCol="0" anchor="ctr">
            <a:normAutofit/>
          </a:bodyPr>
          <a:lstStyle/>
          <a:p>
            <a:pPr rtl="0"/>
            <a:r>
              <a:rPr lang="fr-FR" dirty="0"/>
              <a:t>Étape 3 : </a:t>
            </a:r>
            <a:r>
              <a:rPr lang="fr-FR" dirty="0" err="1"/>
              <a:t>Observers</a:t>
            </a:r>
            <a:endParaRPr lang="fr-FR" dirty="0"/>
          </a:p>
        </p:txBody>
      </p:sp>
      <p:sp>
        <p:nvSpPr>
          <p:cNvPr id="10" name="Content Placeholder 4">
            <a:extLst>
              <a:ext uri="{FF2B5EF4-FFF2-40B4-BE49-F238E27FC236}">
                <a16:creationId xmlns:a16="http://schemas.microsoft.com/office/drawing/2014/main" id="{6A81FC96-BC4B-49C7-8B01-5DB51EC9602D}"/>
              </a:ext>
            </a:extLst>
          </p:cNvPr>
          <p:cNvSpPr>
            <a:spLocks noGrp="1"/>
          </p:cNvSpPr>
          <p:nvPr>
            <p:ph sz="half" idx="1"/>
          </p:nvPr>
        </p:nvSpPr>
        <p:spPr>
          <a:xfrm>
            <a:off x="838200" y="1825625"/>
            <a:ext cx="5181600" cy="3051175"/>
          </a:xfrm>
        </p:spPr>
        <p:txBody>
          <a:bodyPr>
            <a:normAutofit/>
          </a:bodyPr>
          <a:lstStyle/>
          <a:p>
            <a:pPr marL="0" indent="0" algn="just">
              <a:buNone/>
            </a:pPr>
            <a:r>
              <a:rPr lang="fr-FR" dirty="0"/>
              <a:t>Il y a nos trois classes concrètes d'observateur qui hérite de la classe d'observateur abstraite et met à jour en respectant le nouvel état du sujet.</a:t>
            </a:r>
          </a:p>
          <a:p>
            <a:pPr marL="0" indent="0" algn="just">
              <a:buNone/>
            </a:pPr>
            <a:r>
              <a:rPr lang="fr-FR" dirty="0"/>
              <a:t>Tous ces observateurs sont attachés au sujet.</a:t>
            </a:r>
            <a:endParaRPr lang="en-US" dirty="0"/>
          </a:p>
        </p:txBody>
      </p:sp>
      <p:sp>
        <p:nvSpPr>
          <p:cNvPr id="12" name="Content Placeholder 5">
            <a:extLst>
              <a:ext uri="{FF2B5EF4-FFF2-40B4-BE49-F238E27FC236}">
                <a16:creationId xmlns:a16="http://schemas.microsoft.com/office/drawing/2014/main" id="{DDA0C607-1162-4289-813A-9AF50AAB1E20}"/>
              </a:ext>
            </a:extLst>
          </p:cNvPr>
          <p:cNvSpPr>
            <a:spLocks noGrp="1"/>
          </p:cNvSpPr>
          <p:nvPr>
            <p:ph sz="half" idx="2"/>
          </p:nvPr>
        </p:nvSpPr>
        <p:spPr>
          <a:xfrm>
            <a:off x="6172200" y="1825625"/>
            <a:ext cx="5181600" cy="4351338"/>
          </a:xfrm>
        </p:spPr>
        <p:txBody>
          <a:bodyPr/>
          <a:lstStyle/>
          <a:p>
            <a:endParaRPr lang="en-US"/>
          </a:p>
        </p:txBody>
      </p:sp>
      <p:pic>
        <p:nvPicPr>
          <p:cNvPr id="5" name="Image 4">
            <a:extLst>
              <a:ext uri="{FF2B5EF4-FFF2-40B4-BE49-F238E27FC236}">
                <a16:creationId xmlns:a16="http://schemas.microsoft.com/office/drawing/2014/main" id="{6EDD6B04-D2B2-4D68-ABAE-370584D1C459}"/>
              </a:ext>
            </a:extLst>
          </p:cNvPr>
          <p:cNvPicPr>
            <a:picLocks noChangeAspect="1"/>
          </p:cNvPicPr>
          <p:nvPr/>
        </p:nvPicPr>
        <p:blipFill>
          <a:blip r:embed="rId3"/>
          <a:stretch>
            <a:fillRect/>
          </a:stretch>
        </p:blipFill>
        <p:spPr>
          <a:xfrm>
            <a:off x="6370721" y="1565534"/>
            <a:ext cx="5419725" cy="2733675"/>
          </a:xfrm>
          <a:prstGeom prst="rect">
            <a:avLst/>
          </a:prstGeom>
        </p:spPr>
      </p:pic>
    </p:spTree>
    <p:extLst>
      <p:ext uri="{BB962C8B-B14F-4D97-AF65-F5344CB8AC3E}">
        <p14:creationId xmlns:p14="http://schemas.microsoft.com/office/powerpoint/2010/main" val="2202332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D8F9E36-CD39-4DDD-927C-C07E8C070A17}"/>
              </a:ext>
            </a:extLst>
          </p:cNvPr>
          <p:cNvSpPr>
            <a:spLocks noGrp="1"/>
          </p:cNvSpPr>
          <p:nvPr>
            <p:ph type="sldNum" sz="quarter" idx="10"/>
          </p:nvPr>
        </p:nvSpPr>
        <p:spPr>
          <a:xfrm>
            <a:off x="5821279" y="6118484"/>
            <a:ext cx="549442" cy="365125"/>
          </a:xfrm>
        </p:spPr>
        <p:txBody>
          <a:bodyPr rtlCol="0" anchor="ctr">
            <a:normAutofit/>
          </a:bodyPr>
          <a:lstStyle/>
          <a:p>
            <a:pPr rtl="0">
              <a:spcAft>
                <a:spcPts val="600"/>
              </a:spcAft>
            </a:pPr>
            <a:fld id="{D495E168-DA5E-4888-8D8A-92B118324C14}" type="slidenum">
              <a:rPr lang="fr-FR" smtClean="0"/>
              <a:pPr rtl="0">
                <a:spcAft>
                  <a:spcPts val="600"/>
                </a:spcAft>
              </a:pPr>
              <a:t>13</a:t>
            </a:fld>
            <a:endParaRPr lang="fr-FR"/>
          </a:p>
        </p:txBody>
      </p:sp>
      <p:sp>
        <p:nvSpPr>
          <p:cNvPr id="3" name="Espace réservé du pied de page 2">
            <a:extLst>
              <a:ext uri="{FF2B5EF4-FFF2-40B4-BE49-F238E27FC236}">
                <a16:creationId xmlns:a16="http://schemas.microsoft.com/office/drawing/2014/main" id="{F3B30A82-8E4A-471C-A080-278975C952AA}"/>
              </a:ext>
            </a:extLst>
          </p:cNvPr>
          <p:cNvSpPr>
            <a:spLocks noGrp="1"/>
          </p:cNvSpPr>
          <p:nvPr>
            <p:ph type="ftr" sz="quarter" idx="12"/>
          </p:nvPr>
        </p:nvSpPr>
        <p:spPr>
          <a:xfrm>
            <a:off x="838200" y="6118484"/>
            <a:ext cx="3398763" cy="365125"/>
          </a:xfrm>
        </p:spPr>
        <p:txBody>
          <a:bodyPr rtlCol="0" anchor="ctr">
            <a:normAutofit fontScale="92500"/>
          </a:bodyPr>
          <a:lstStyle/>
          <a:p>
            <a:pPr rtl="0">
              <a:spcAft>
                <a:spcPts val="600"/>
              </a:spcAft>
            </a:pPr>
            <a:r>
              <a:rPr lang="it-IT" sz="1500" dirty="0"/>
              <a:t>CESI RIL 11 MOMPER – LEPINE - GUILLOT</a:t>
            </a:r>
            <a:endParaRPr lang="fr-FR" sz="1500" dirty="0"/>
          </a:p>
        </p:txBody>
      </p:sp>
      <p:sp>
        <p:nvSpPr>
          <p:cNvPr id="4" name="Titre 3">
            <a:extLst>
              <a:ext uri="{FF2B5EF4-FFF2-40B4-BE49-F238E27FC236}">
                <a16:creationId xmlns:a16="http://schemas.microsoft.com/office/drawing/2014/main" id="{5C2806C0-8AE3-4975-9946-CCD70055F494}"/>
              </a:ext>
            </a:extLst>
          </p:cNvPr>
          <p:cNvSpPr>
            <a:spLocks noGrp="1"/>
          </p:cNvSpPr>
          <p:nvPr>
            <p:ph type="title"/>
          </p:nvPr>
        </p:nvSpPr>
        <p:spPr>
          <a:xfrm>
            <a:off x="838200" y="365125"/>
            <a:ext cx="10515600" cy="1325563"/>
          </a:xfrm>
        </p:spPr>
        <p:txBody>
          <a:bodyPr rtlCol="0" anchor="ctr">
            <a:normAutofit/>
          </a:bodyPr>
          <a:lstStyle/>
          <a:p>
            <a:pPr rtl="0"/>
            <a:r>
              <a:rPr lang="fr-FR" dirty="0"/>
              <a:t>Étape 3 : </a:t>
            </a:r>
            <a:r>
              <a:rPr lang="fr-FR" dirty="0" err="1"/>
              <a:t>Observers</a:t>
            </a:r>
            <a:endParaRPr lang="fr-FR" dirty="0"/>
          </a:p>
        </p:txBody>
      </p:sp>
      <p:pic>
        <p:nvPicPr>
          <p:cNvPr id="6" name="Espace réservé du contenu 5">
            <a:extLst>
              <a:ext uri="{FF2B5EF4-FFF2-40B4-BE49-F238E27FC236}">
                <a16:creationId xmlns:a16="http://schemas.microsoft.com/office/drawing/2014/main" id="{790114AF-0A1A-4F72-A085-645845246937}"/>
              </a:ext>
            </a:extLst>
          </p:cNvPr>
          <p:cNvPicPr>
            <a:picLocks noGrp="1" noChangeAspect="1"/>
          </p:cNvPicPr>
          <p:nvPr>
            <p:ph sz="half" idx="1"/>
          </p:nvPr>
        </p:nvPicPr>
        <p:blipFill>
          <a:blip r:embed="rId3"/>
          <a:stretch>
            <a:fillRect/>
          </a:stretch>
        </p:blipFill>
        <p:spPr>
          <a:xfrm>
            <a:off x="838200" y="1997879"/>
            <a:ext cx="5181600" cy="2706667"/>
          </a:xfrm>
          <a:prstGeom prst="rect">
            <a:avLst/>
          </a:prstGeom>
        </p:spPr>
      </p:pic>
      <p:sp>
        <p:nvSpPr>
          <p:cNvPr id="12" name="Content Placeholder 5">
            <a:extLst>
              <a:ext uri="{FF2B5EF4-FFF2-40B4-BE49-F238E27FC236}">
                <a16:creationId xmlns:a16="http://schemas.microsoft.com/office/drawing/2014/main" id="{DDA0C607-1162-4289-813A-9AF50AAB1E20}"/>
              </a:ext>
            </a:extLst>
          </p:cNvPr>
          <p:cNvSpPr>
            <a:spLocks noGrp="1"/>
          </p:cNvSpPr>
          <p:nvPr>
            <p:ph sz="half" idx="2"/>
          </p:nvPr>
        </p:nvSpPr>
        <p:spPr>
          <a:xfrm>
            <a:off x="6172200" y="1825625"/>
            <a:ext cx="5181600" cy="4351338"/>
          </a:xfrm>
        </p:spPr>
        <p:txBody>
          <a:bodyPr/>
          <a:lstStyle/>
          <a:p>
            <a:endParaRPr lang="en-US"/>
          </a:p>
        </p:txBody>
      </p:sp>
      <p:pic>
        <p:nvPicPr>
          <p:cNvPr id="7" name="Image 6">
            <a:extLst>
              <a:ext uri="{FF2B5EF4-FFF2-40B4-BE49-F238E27FC236}">
                <a16:creationId xmlns:a16="http://schemas.microsoft.com/office/drawing/2014/main" id="{38CD02F1-B827-4FBC-9764-3247F30BE169}"/>
              </a:ext>
            </a:extLst>
          </p:cNvPr>
          <p:cNvPicPr>
            <a:picLocks noChangeAspect="1"/>
          </p:cNvPicPr>
          <p:nvPr/>
        </p:nvPicPr>
        <p:blipFill>
          <a:blip r:embed="rId4"/>
          <a:stretch>
            <a:fillRect/>
          </a:stretch>
        </p:blipFill>
        <p:spPr>
          <a:xfrm>
            <a:off x="6370721" y="1794293"/>
            <a:ext cx="5324475" cy="2847975"/>
          </a:xfrm>
          <a:prstGeom prst="rect">
            <a:avLst/>
          </a:prstGeom>
        </p:spPr>
      </p:pic>
    </p:spTree>
    <p:extLst>
      <p:ext uri="{BB962C8B-B14F-4D97-AF65-F5344CB8AC3E}">
        <p14:creationId xmlns:p14="http://schemas.microsoft.com/office/powerpoint/2010/main" val="3457645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D8F9E36-CD39-4DDD-927C-C07E8C070A17}"/>
              </a:ext>
            </a:extLst>
          </p:cNvPr>
          <p:cNvSpPr>
            <a:spLocks noGrp="1"/>
          </p:cNvSpPr>
          <p:nvPr>
            <p:ph type="sldNum" sz="quarter" idx="10"/>
          </p:nvPr>
        </p:nvSpPr>
        <p:spPr>
          <a:xfrm>
            <a:off x="5821279" y="6118484"/>
            <a:ext cx="549442" cy="365125"/>
          </a:xfrm>
        </p:spPr>
        <p:txBody>
          <a:bodyPr rtlCol="0" anchor="ctr">
            <a:normAutofit/>
          </a:bodyPr>
          <a:lstStyle/>
          <a:p>
            <a:pPr rtl="0">
              <a:spcAft>
                <a:spcPts val="600"/>
              </a:spcAft>
            </a:pPr>
            <a:fld id="{D495E168-DA5E-4888-8D8A-92B118324C14}" type="slidenum">
              <a:rPr lang="fr-FR" smtClean="0"/>
              <a:pPr rtl="0">
                <a:spcAft>
                  <a:spcPts val="600"/>
                </a:spcAft>
              </a:pPr>
              <a:t>14</a:t>
            </a:fld>
            <a:endParaRPr lang="fr-FR"/>
          </a:p>
        </p:txBody>
      </p:sp>
      <p:sp>
        <p:nvSpPr>
          <p:cNvPr id="3" name="Espace réservé du pied de page 2">
            <a:extLst>
              <a:ext uri="{FF2B5EF4-FFF2-40B4-BE49-F238E27FC236}">
                <a16:creationId xmlns:a16="http://schemas.microsoft.com/office/drawing/2014/main" id="{F3B30A82-8E4A-471C-A080-278975C952AA}"/>
              </a:ext>
            </a:extLst>
          </p:cNvPr>
          <p:cNvSpPr>
            <a:spLocks noGrp="1"/>
          </p:cNvSpPr>
          <p:nvPr>
            <p:ph type="ftr" sz="quarter" idx="12"/>
          </p:nvPr>
        </p:nvSpPr>
        <p:spPr>
          <a:xfrm>
            <a:off x="838200" y="6118484"/>
            <a:ext cx="3398763" cy="365125"/>
          </a:xfrm>
        </p:spPr>
        <p:txBody>
          <a:bodyPr rtlCol="0" anchor="ctr">
            <a:normAutofit fontScale="92500"/>
          </a:bodyPr>
          <a:lstStyle/>
          <a:p>
            <a:pPr rtl="0">
              <a:spcAft>
                <a:spcPts val="600"/>
              </a:spcAft>
            </a:pPr>
            <a:r>
              <a:rPr lang="it-IT" sz="1500" dirty="0"/>
              <a:t>CESI RIL 11 MOMPER – LEPINE - GUILLOT</a:t>
            </a:r>
            <a:endParaRPr lang="fr-FR" sz="1500" dirty="0"/>
          </a:p>
        </p:txBody>
      </p:sp>
      <p:sp>
        <p:nvSpPr>
          <p:cNvPr id="4" name="Titre 3">
            <a:extLst>
              <a:ext uri="{FF2B5EF4-FFF2-40B4-BE49-F238E27FC236}">
                <a16:creationId xmlns:a16="http://schemas.microsoft.com/office/drawing/2014/main" id="{5C2806C0-8AE3-4975-9946-CCD70055F494}"/>
              </a:ext>
            </a:extLst>
          </p:cNvPr>
          <p:cNvSpPr>
            <a:spLocks noGrp="1"/>
          </p:cNvSpPr>
          <p:nvPr>
            <p:ph type="title"/>
          </p:nvPr>
        </p:nvSpPr>
        <p:spPr>
          <a:xfrm>
            <a:off x="838200" y="365125"/>
            <a:ext cx="10515600" cy="1325563"/>
          </a:xfrm>
        </p:spPr>
        <p:txBody>
          <a:bodyPr rtlCol="0" anchor="ctr">
            <a:normAutofit/>
          </a:bodyPr>
          <a:lstStyle/>
          <a:p>
            <a:pPr rtl="0"/>
            <a:r>
              <a:rPr lang="fr-FR" dirty="0"/>
              <a:t>Étape 4</a:t>
            </a:r>
          </a:p>
        </p:txBody>
      </p:sp>
      <p:sp>
        <p:nvSpPr>
          <p:cNvPr id="10" name="Content Placeholder 4">
            <a:extLst>
              <a:ext uri="{FF2B5EF4-FFF2-40B4-BE49-F238E27FC236}">
                <a16:creationId xmlns:a16="http://schemas.microsoft.com/office/drawing/2014/main" id="{6A81FC96-BC4B-49C7-8B01-5DB51EC9602D}"/>
              </a:ext>
            </a:extLst>
          </p:cNvPr>
          <p:cNvSpPr>
            <a:spLocks noGrp="1"/>
          </p:cNvSpPr>
          <p:nvPr>
            <p:ph sz="half" idx="1"/>
          </p:nvPr>
        </p:nvSpPr>
        <p:spPr>
          <a:xfrm>
            <a:off x="838200" y="1825625"/>
            <a:ext cx="5181600" cy="4351338"/>
          </a:xfrm>
        </p:spPr>
        <p:txBody>
          <a:bodyPr/>
          <a:lstStyle/>
          <a:p>
            <a:pPr marL="0" indent="0">
              <a:buNone/>
            </a:pPr>
            <a:endParaRPr lang="en-US" dirty="0"/>
          </a:p>
        </p:txBody>
      </p:sp>
      <p:sp>
        <p:nvSpPr>
          <p:cNvPr id="12" name="Content Placeholder 5">
            <a:extLst>
              <a:ext uri="{FF2B5EF4-FFF2-40B4-BE49-F238E27FC236}">
                <a16:creationId xmlns:a16="http://schemas.microsoft.com/office/drawing/2014/main" id="{DDA0C607-1162-4289-813A-9AF50AAB1E20}"/>
              </a:ext>
            </a:extLst>
          </p:cNvPr>
          <p:cNvSpPr>
            <a:spLocks noGrp="1"/>
          </p:cNvSpPr>
          <p:nvPr>
            <p:ph sz="half" idx="2"/>
          </p:nvPr>
        </p:nvSpPr>
        <p:spPr>
          <a:xfrm>
            <a:off x="6172200" y="1825625"/>
            <a:ext cx="5181600" cy="4351338"/>
          </a:xfrm>
        </p:spPr>
        <p:txBody>
          <a:bodyPr/>
          <a:lstStyle/>
          <a:p>
            <a:endParaRPr lang="en-US"/>
          </a:p>
        </p:txBody>
      </p:sp>
      <p:pic>
        <p:nvPicPr>
          <p:cNvPr id="5" name="Image 4">
            <a:extLst>
              <a:ext uri="{FF2B5EF4-FFF2-40B4-BE49-F238E27FC236}">
                <a16:creationId xmlns:a16="http://schemas.microsoft.com/office/drawing/2014/main" id="{0F23FFCD-EC9C-460E-BDD3-42A703DF57DB}"/>
              </a:ext>
            </a:extLst>
          </p:cNvPr>
          <p:cNvPicPr>
            <a:picLocks noChangeAspect="1"/>
          </p:cNvPicPr>
          <p:nvPr/>
        </p:nvPicPr>
        <p:blipFill>
          <a:blip r:embed="rId3"/>
          <a:stretch>
            <a:fillRect/>
          </a:stretch>
        </p:blipFill>
        <p:spPr>
          <a:xfrm>
            <a:off x="3611880" y="2028797"/>
            <a:ext cx="6057900" cy="3657600"/>
          </a:xfrm>
          <a:prstGeom prst="rect">
            <a:avLst/>
          </a:prstGeom>
        </p:spPr>
      </p:pic>
    </p:spTree>
    <p:extLst>
      <p:ext uri="{BB962C8B-B14F-4D97-AF65-F5344CB8AC3E}">
        <p14:creationId xmlns:p14="http://schemas.microsoft.com/office/powerpoint/2010/main" val="3923291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D8F9E36-CD39-4DDD-927C-C07E8C070A17}"/>
              </a:ext>
            </a:extLst>
          </p:cNvPr>
          <p:cNvSpPr>
            <a:spLocks noGrp="1"/>
          </p:cNvSpPr>
          <p:nvPr>
            <p:ph type="sldNum" sz="quarter" idx="10"/>
          </p:nvPr>
        </p:nvSpPr>
        <p:spPr>
          <a:xfrm>
            <a:off x="5821279" y="6118484"/>
            <a:ext cx="549442" cy="365125"/>
          </a:xfrm>
        </p:spPr>
        <p:txBody>
          <a:bodyPr rtlCol="0" anchor="ctr">
            <a:normAutofit/>
          </a:bodyPr>
          <a:lstStyle/>
          <a:p>
            <a:pPr rtl="0">
              <a:spcAft>
                <a:spcPts val="600"/>
              </a:spcAft>
            </a:pPr>
            <a:fld id="{D495E168-DA5E-4888-8D8A-92B118324C14}" type="slidenum">
              <a:rPr lang="fr-FR" smtClean="0"/>
              <a:pPr rtl="0">
                <a:spcAft>
                  <a:spcPts val="600"/>
                </a:spcAft>
              </a:pPr>
              <a:t>15</a:t>
            </a:fld>
            <a:endParaRPr lang="fr-FR"/>
          </a:p>
        </p:txBody>
      </p:sp>
      <p:sp>
        <p:nvSpPr>
          <p:cNvPr id="3" name="Espace réservé du pied de page 2">
            <a:extLst>
              <a:ext uri="{FF2B5EF4-FFF2-40B4-BE49-F238E27FC236}">
                <a16:creationId xmlns:a16="http://schemas.microsoft.com/office/drawing/2014/main" id="{F3B30A82-8E4A-471C-A080-278975C952AA}"/>
              </a:ext>
            </a:extLst>
          </p:cNvPr>
          <p:cNvSpPr>
            <a:spLocks noGrp="1"/>
          </p:cNvSpPr>
          <p:nvPr>
            <p:ph type="ftr" sz="quarter" idx="12"/>
          </p:nvPr>
        </p:nvSpPr>
        <p:spPr>
          <a:xfrm>
            <a:off x="838200" y="6118484"/>
            <a:ext cx="3398763" cy="365125"/>
          </a:xfrm>
        </p:spPr>
        <p:txBody>
          <a:bodyPr rtlCol="0" anchor="ctr">
            <a:normAutofit fontScale="92500"/>
          </a:bodyPr>
          <a:lstStyle/>
          <a:p>
            <a:pPr rtl="0">
              <a:spcAft>
                <a:spcPts val="600"/>
              </a:spcAft>
            </a:pPr>
            <a:r>
              <a:rPr lang="it-IT" sz="1500" dirty="0"/>
              <a:t>CESI RIL 11 MOMPER – LEPINE - GUILLOT</a:t>
            </a:r>
            <a:endParaRPr lang="fr-FR" sz="1500" dirty="0"/>
          </a:p>
        </p:txBody>
      </p:sp>
      <p:sp>
        <p:nvSpPr>
          <p:cNvPr id="4" name="Titre 3">
            <a:extLst>
              <a:ext uri="{FF2B5EF4-FFF2-40B4-BE49-F238E27FC236}">
                <a16:creationId xmlns:a16="http://schemas.microsoft.com/office/drawing/2014/main" id="{5C2806C0-8AE3-4975-9946-CCD70055F494}"/>
              </a:ext>
            </a:extLst>
          </p:cNvPr>
          <p:cNvSpPr>
            <a:spLocks noGrp="1"/>
          </p:cNvSpPr>
          <p:nvPr>
            <p:ph type="title"/>
          </p:nvPr>
        </p:nvSpPr>
        <p:spPr>
          <a:xfrm>
            <a:off x="838200" y="365125"/>
            <a:ext cx="10515600" cy="1325563"/>
          </a:xfrm>
        </p:spPr>
        <p:txBody>
          <a:bodyPr rtlCol="0" anchor="ctr">
            <a:normAutofit/>
          </a:bodyPr>
          <a:lstStyle/>
          <a:p>
            <a:pPr rtl="0"/>
            <a:r>
              <a:rPr lang="fr-FR" dirty="0"/>
              <a:t>Étape 5 : Résultats</a:t>
            </a:r>
          </a:p>
        </p:txBody>
      </p:sp>
      <p:pic>
        <p:nvPicPr>
          <p:cNvPr id="5" name="Espace réservé du contenu 4">
            <a:extLst>
              <a:ext uri="{FF2B5EF4-FFF2-40B4-BE49-F238E27FC236}">
                <a16:creationId xmlns:a16="http://schemas.microsoft.com/office/drawing/2014/main" id="{4AA328EB-7712-4F29-840F-BBE6C57792F9}"/>
              </a:ext>
            </a:extLst>
          </p:cNvPr>
          <p:cNvPicPr>
            <a:picLocks noGrp="1" noChangeAspect="1"/>
          </p:cNvPicPr>
          <p:nvPr>
            <p:ph sz="half" idx="1"/>
          </p:nvPr>
        </p:nvPicPr>
        <p:blipFill>
          <a:blip r:embed="rId3"/>
          <a:stretch>
            <a:fillRect/>
          </a:stretch>
        </p:blipFill>
        <p:spPr>
          <a:xfrm>
            <a:off x="3405940" y="2831179"/>
            <a:ext cx="5181600" cy="2281752"/>
          </a:xfrm>
          <a:prstGeom prst="rect">
            <a:avLst/>
          </a:prstGeom>
        </p:spPr>
      </p:pic>
      <p:sp>
        <p:nvSpPr>
          <p:cNvPr id="12" name="Content Placeholder 5">
            <a:extLst>
              <a:ext uri="{FF2B5EF4-FFF2-40B4-BE49-F238E27FC236}">
                <a16:creationId xmlns:a16="http://schemas.microsoft.com/office/drawing/2014/main" id="{DDA0C607-1162-4289-813A-9AF50AAB1E20}"/>
              </a:ext>
            </a:extLst>
          </p:cNvPr>
          <p:cNvSpPr>
            <a:spLocks noGrp="1"/>
          </p:cNvSpPr>
          <p:nvPr>
            <p:ph sz="half" idx="2"/>
          </p:nvPr>
        </p:nvSpPr>
        <p:spPr>
          <a:xfrm>
            <a:off x="6172200" y="1825625"/>
            <a:ext cx="5181600" cy="4351338"/>
          </a:xfrm>
        </p:spPr>
        <p:txBody>
          <a:bodyPr/>
          <a:lstStyle/>
          <a:p>
            <a:endParaRPr lang="en-US"/>
          </a:p>
        </p:txBody>
      </p:sp>
    </p:spTree>
    <p:extLst>
      <p:ext uri="{BB962C8B-B14F-4D97-AF65-F5344CB8AC3E}">
        <p14:creationId xmlns:p14="http://schemas.microsoft.com/office/powerpoint/2010/main" val="2754144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B381BA-F1D7-483F-B759-9C3451355503}"/>
              </a:ext>
            </a:extLst>
          </p:cNvPr>
          <p:cNvSpPr>
            <a:spLocks noGrp="1"/>
          </p:cNvSpPr>
          <p:nvPr>
            <p:ph type="title"/>
          </p:nvPr>
        </p:nvSpPr>
        <p:spPr>
          <a:xfrm>
            <a:off x="1050856" y="286327"/>
            <a:ext cx="10104124" cy="2224523"/>
          </a:xfrm>
        </p:spPr>
        <p:txBody>
          <a:bodyPr rtlCol="0"/>
          <a:lstStyle/>
          <a:p>
            <a:pPr rtl="0"/>
            <a:r>
              <a:rPr lang="fr-FR"/>
              <a:t>MERCI DE VOTRE ATTENTION !</a:t>
            </a:r>
          </a:p>
        </p:txBody>
      </p:sp>
      <p:sp>
        <p:nvSpPr>
          <p:cNvPr id="16" name="ZoneTexte 15">
            <a:extLst>
              <a:ext uri="{FF2B5EF4-FFF2-40B4-BE49-F238E27FC236}">
                <a16:creationId xmlns:a16="http://schemas.microsoft.com/office/drawing/2014/main" id="{4691AB64-62A2-418A-B89E-7083FE9BF501}"/>
              </a:ext>
            </a:extLst>
          </p:cNvPr>
          <p:cNvSpPr txBox="1"/>
          <p:nvPr/>
        </p:nvSpPr>
        <p:spPr>
          <a:xfrm>
            <a:off x="1539240" y="3154680"/>
            <a:ext cx="9296400" cy="1015663"/>
          </a:xfrm>
          <a:prstGeom prst="rect">
            <a:avLst/>
          </a:prstGeom>
          <a:noFill/>
        </p:spPr>
        <p:txBody>
          <a:bodyPr wrap="square" rtlCol="0">
            <a:spAutoFit/>
          </a:bodyPr>
          <a:lstStyle/>
          <a:p>
            <a:r>
              <a:rPr lang="fr-FR" sz="6000" dirty="0">
                <a:solidFill>
                  <a:schemeClr val="bg1"/>
                </a:solidFill>
              </a:rPr>
              <a:t>Avez-vous des questions ?</a:t>
            </a:r>
            <a:r>
              <a:rPr lang="fr-FR" sz="3200" dirty="0">
                <a:solidFill>
                  <a:schemeClr val="bg1"/>
                </a:solidFill>
              </a:rPr>
              <a:t> </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73E7209B-EA97-4E46-B935-409525612C95}"/>
              </a:ext>
            </a:extLst>
          </p:cNvPr>
          <p:cNvSpPr>
            <a:spLocks noGrp="1"/>
          </p:cNvSpPr>
          <p:nvPr>
            <p:ph type="sldNum" sz="quarter" idx="10"/>
          </p:nvPr>
        </p:nvSpPr>
        <p:spPr>
          <a:xfrm>
            <a:off x="5821279" y="6118484"/>
            <a:ext cx="549442" cy="365125"/>
          </a:xfrm>
        </p:spPr>
        <p:txBody>
          <a:bodyPr rtlCol="0" anchor="ctr">
            <a:normAutofit/>
          </a:bodyPr>
          <a:lstStyle/>
          <a:p>
            <a:pPr rtl="0">
              <a:spcAft>
                <a:spcPts val="600"/>
              </a:spcAft>
            </a:pPr>
            <a:fld id="{D495E168-DA5E-4888-8D8A-92B118324C14}" type="slidenum">
              <a:rPr lang="fr-FR" smtClean="0"/>
              <a:pPr rtl="0">
                <a:spcAft>
                  <a:spcPts val="600"/>
                </a:spcAft>
              </a:pPr>
              <a:t>2</a:t>
            </a:fld>
            <a:endParaRPr lang="fr-FR"/>
          </a:p>
        </p:txBody>
      </p:sp>
      <p:sp>
        <p:nvSpPr>
          <p:cNvPr id="10" name="Footer Placeholder 2">
            <a:extLst>
              <a:ext uri="{FF2B5EF4-FFF2-40B4-BE49-F238E27FC236}">
                <a16:creationId xmlns:a16="http://schemas.microsoft.com/office/drawing/2014/main" id="{51D22747-BF97-4648-A51F-6DB8D35A4FD1}"/>
              </a:ext>
            </a:extLst>
          </p:cNvPr>
          <p:cNvSpPr>
            <a:spLocks noGrp="1"/>
          </p:cNvSpPr>
          <p:nvPr>
            <p:ph type="ftr" sz="quarter" idx="12"/>
          </p:nvPr>
        </p:nvSpPr>
        <p:spPr>
          <a:xfrm>
            <a:off x="838200" y="6118484"/>
            <a:ext cx="3398763" cy="365125"/>
          </a:xfrm>
        </p:spPr>
        <p:txBody>
          <a:bodyPr/>
          <a:lstStyle/>
          <a:p>
            <a:pPr rtl="0">
              <a:spcAft>
                <a:spcPts val="600"/>
              </a:spcAft>
            </a:pPr>
            <a:r>
              <a:rPr lang="it-IT" noProof="0" dirty="0"/>
              <a:t>CESI RIL 11 MOMPER – LEPINE - GUILLOT</a:t>
            </a:r>
            <a:endParaRPr lang="fr-FR" noProof="0" dirty="0"/>
          </a:p>
        </p:txBody>
      </p:sp>
      <p:sp>
        <p:nvSpPr>
          <p:cNvPr id="5" name="Espace réservé du texte 4">
            <a:extLst>
              <a:ext uri="{FF2B5EF4-FFF2-40B4-BE49-F238E27FC236}">
                <a16:creationId xmlns:a16="http://schemas.microsoft.com/office/drawing/2014/main" id="{171A006E-2552-45AA-81E6-9D6D26A503C2}"/>
              </a:ext>
            </a:extLst>
          </p:cNvPr>
          <p:cNvSpPr>
            <a:spLocks noGrp="1"/>
          </p:cNvSpPr>
          <p:nvPr>
            <p:ph idx="1"/>
          </p:nvPr>
        </p:nvSpPr>
        <p:spPr>
          <a:xfrm>
            <a:off x="838200" y="1825625"/>
            <a:ext cx="10515600" cy="4351338"/>
          </a:xfrm>
        </p:spPr>
        <p:txBody>
          <a:bodyPr rtlCol="0">
            <a:normAutofit/>
          </a:bodyPr>
          <a:lstStyle/>
          <a:p>
            <a:pPr rtl="0"/>
            <a:r>
              <a:rPr lang="fr-FR" dirty="0"/>
              <a:t> Définition</a:t>
            </a:r>
          </a:p>
          <a:p>
            <a:pPr rtl="0"/>
            <a:r>
              <a:rPr lang="fr-FR" dirty="0"/>
              <a:t> Diagramme</a:t>
            </a:r>
          </a:p>
          <a:p>
            <a:pPr rtl="0"/>
            <a:r>
              <a:rPr lang="fr-FR" dirty="0"/>
              <a:t> Diagramme de séquençage</a:t>
            </a:r>
          </a:p>
          <a:p>
            <a:pPr rtl="0"/>
            <a:r>
              <a:rPr lang="fr-FR" dirty="0"/>
              <a:t> Exemples</a:t>
            </a:r>
          </a:p>
          <a:p>
            <a:pPr rtl="0"/>
            <a:r>
              <a:rPr lang="fr-FR" dirty="0"/>
              <a:t> Avantages et utilisation</a:t>
            </a:r>
          </a:p>
          <a:p>
            <a:pPr rtl="0"/>
            <a:r>
              <a:rPr lang="fr-FR" dirty="0"/>
              <a:t> Implémentation - Diagramme de classes UML</a:t>
            </a:r>
          </a:p>
          <a:p>
            <a:pPr rtl="0"/>
            <a:r>
              <a:rPr lang="fr-FR" dirty="0"/>
              <a:t> Mise en œuvre - Étape 1 à 3</a:t>
            </a:r>
          </a:p>
          <a:p>
            <a:pPr rtl="0"/>
            <a:r>
              <a:rPr lang="fr-FR" dirty="0"/>
              <a:t> Test et résultat</a:t>
            </a:r>
          </a:p>
        </p:txBody>
      </p:sp>
      <p:sp>
        <p:nvSpPr>
          <p:cNvPr id="2" name="Titre 1">
            <a:extLst>
              <a:ext uri="{FF2B5EF4-FFF2-40B4-BE49-F238E27FC236}">
                <a16:creationId xmlns:a16="http://schemas.microsoft.com/office/drawing/2014/main" id="{77EDADF0-23DD-491B-8755-2E19692F9B18}"/>
              </a:ext>
            </a:extLst>
          </p:cNvPr>
          <p:cNvSpPr>
            <a:spLocks noGrp="1"/>
          </p:cNvSpPr>
          <p:nvPr>
            <p:ph type="title"/>
          </p:nvPr>
        </p:nvSpPr>
        <p:spPr>
          <a:xfrm>
            <a:off x="838200" y="365125"/>
            <a:ext cx="10515600" cy="1325563"/>
          </a:xfrm>
        </p:spPr>
        <p:txBody>
          <a:bodyPr rtlCol="0" anchor="ctr">
            <a:normAutofit/>
          </a:bodyPr>
          <a:lstStyle/>
          <a:p>
            <a:pPr rtl="0"/>
            <a:r>
              <a:rPr lang="fr-FR" dirty="0"/>
              <a:t>Sommaire</a:t>
            </a:r>
          </a:p>
        </p:txBody>
      </p:sp>
    </p:spTree>
    <p:extLst>
      <p:ext uri="{BB962C8B-B14F-4D97-AF65-F5344CB8AC3E}">
        <p14:creationId xmlns:p14="http://schemas.microsoft.com/office/powerpoint/2010/main" val="43438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93D545-C417-48EA-9543-078BF8EB641C}"/>
              </a:ext>
            </a:extLst>
          </p:cNvPr>
          <p:cNvSpPr>
            <a:spLocks noGrp="1"/>
          </p:cNvSpPr>
          <p:nvPr>
            <p:ph type="title"/>
          </p:nvPr>
        </p:nvSpPr>
        <p:spPr>
          <a:xfrm>
            <a:off x="841248" y="701964"/>
            <a:ext cx="5285914" cy="1249930"/>
          </a:xfrm>
        </p:spPr>
        <p:txBody>
          <a:bodyPr rtlCol="0">
            <a:normAutofit/>
          </a:bodyPr>
          <a:lstStyle/>
          <a:p>
            <a:pPr rtl="0"/>
            <a:r>
              <a:rPr lang="fr-FR" dirty="0"/>
              <a:t>Définition</a:t>
            </a:r>
          </a:p>
        </p:txBody>
      </p:sp>
      <p:sp>
        <p:nvSpPr>
          <p:cNvPr id="6" name="Espace réservé du texte 5">
            <a:extLst>
              <a:ext uri="{FF2B5EF4-FFF2-40B4-BE49-F238E27FC236}">
                <a16:creationId xmlns:a16="http://schemas.microsoft.com/office/drawing/2014/main" id="{7E54AC28-9C3E-4734-B2BB-5EC5F60F5559}"/>
              </a:ext>
            </a:extLst>
          </p:cNvPr>
          <p:cNvSpPr>
            <a:spLocks noGrp="1"/>
          </p:cNvSpPr>
          <p:nvPr>
            <p:ph type="body" sz="quarter" idx="15"/>
          </p:nvPr>
        </p:nvSpPr>
        <p:spPr>
          <a:xfrm>
            <a:off x="319489" y="2115239"/>
            <a:ext cx="6378766" cy="3877936"/>
          </a:xfrm>
        </p:spPr>
        <p:txBody>
          <a:bodyPr rtlCol="0">
            <a:normAutofit/>
          </a:bodyPr>
          <a:lstStyle/>
          <a:p>
            <a:r>
              <a:rPr lang="fr-FR" dirty="0"/>
              <a:t>modèle de conception logicielle</a:t>
            </a:r>
          </a:p>
          <a:p>
            <a:pPr lvl="1"/>
            <a:r>
              <a:rPr lang="fr-FR" sz="1600" dirty="0">
                <a:solidFill>
                  <a:schemeClr val="bg1"/>
                </a:solidFill>
              </a:rPr>
              <a:t>appelé le sujet, </a:t>
            </a:r>
          </a:p>
          <a:p>
            <a:pPr lvl="1"/>
            <a:r>
              <a:rPr lang="fr-FR" sz="1600" dirty="0">
                <a:solidFill>
                  <a:schemeClr val="bg1"/>
                </a:solidFill>
              </a:rPr>
              <a:t>liste de ses dépendants « observateurs » </a:t>
            </a:r>
          </a:p>
          <a:p>
            <a:pPr lvl="1"/>
            <a:r>
              <a:rPr lang="fr-FR" sz="1600" dirty="0">
                <a:solidFill>
                  <a:schemeClr val="bg1"/>
                </a:solidFill>
              </a:rPr>
              <a:t>notifie automatiquement de tout changement d'état</a:t>
            </a:r>
          </a:p>
          <a:p>
            <a:pPr lvl="1"/>
            <a:endParaRPr lang="fr-FR" sz="1600" dirty="0">
              <a:solidFill>
                <a:schemeClr val="bg1"/>
              </a:solidFill>
            </a:endParaRPr>
          </a:p>
          <a:p>
            <a:r>
              <a:rPr lang="fr-FR" dirty="0"/>
              <a:t>Deux modèles typiques d'Observer : </a:t>
            </a:r>
          </a:p>
          <a:p>
            <a:pPr lvl="1"/>
            <a:r>
              <a:rPr lang="fr-FR" sz="1600" dirty="0">
                <a:solidFill>
                  <a:schemeClr val="bg1"/>
                </a:solidFill>
              </a:rPr>
              <a:t>Push : les données sont poussées avec la notification</a:t>
            </a:r>
          </a:p>
          <a:p>
            <a:pPr lvl="1"/>
            <a:r>
              <a:rPr lang="fr-FR" sz="1600" dirty="0">
                <a:solidFill>
                  <a:schemeClr val="bg1"/>
                </a:solidFill>
              </a:rPr>
              <a:t>Pull : l'observateur récupère les données dans un objet et doit les extraire. </a:t>
            </a:r>
          </a:p>
          <a:p>
            <a:r>
              <a:rPr lang="fr-FR" dirty="0"/>
              <a:t>Relève des «modèles de conception comportementale».</a:t>
            </a:r>
          </a:p>
          <a:p>
            <a:pPr rtl="0"/>
            <a:r>
              <a:rPr lang="fr-FR" dirty="0"/>
              <a:t>Également connu sous le nom de </a:t>
            </a:r>
            <a:r>
              <a:rPr lang="fr-FR" dirty="0" err="1"/>
              <a:t>Dependents</a:t>
            </a:r>
            <a:r>
              <a:rPr lang="fr-FR" dirty="0"/>
              <a:t>, </a:t>
            </a:r>
            <a:r>
              <a:rPr lang="fr-FR" dirty="0" err="1"/>
              <a:t>Publish-Subscribe</a:t>
            </a:r>
            <a:r>
              <a:rPr lang="fr-FR" dirty="0"/>
              <a:t>, Model-</a:t>
            </a:r>
            <a:r>
              <a:rPr lang="fr-FR" dirty="0" err="1"/>
              <a:t>View</a:t>
            </a:r>
            <a:r>
              <a:rPr lang="fr-FR" dirty="0"/>
              <a:t>.</a:t>
            </a:r>
          </a:p>
        </p:txBody>
      </p:sp>
      <p:sp>
        <p:nvSpPr>
          <p:cNvPr id="4" name="Espace réservé du pied de page 3">
            <a:extLst>
              <a:ext uri="{FF2B5EF4-FFF2-40B4-BE49-F238E27FC236}">
                <a16:creationId xmlns:a16="http://schemas.microsoft.com/office/drawing/2014/main" id="{FF626BF0-5F0E-4D61-B97D-E6ED486CD89E}"/>
              </a:ext>
            </a:extLst>
          </p:cNvPr>
          <p:cNvSpPr>
            <a:spLocks noGrp="1"/>
          </p:cNvSpPr>
          <p:nvPr>
            <p:ph type="ftr" sz="quarter" idx="12"/>
          </p:nvPr>
        </p:nvSpPr>
        <p:spPr/>
        <p:txBody>
          <a:bodyPr rtlCol="0"/>
          <a:lstStyle/>
          <a:p>
            <a:pPr rtl="0"/>
            <a:r>
              <a:rPr lang="it-IT" dirty="0"/>
              <a:t>CESI RIL 11 MOMPER – LEPINE - GUILLOT</a:t>
            </a:r>
            <a:endParaRPr lang="fr-FR" dirty="0"/>
          </a:p>
        </p:txBody>
      </p:sp>
      <p:sp>
        <p:nvSpPr>
          <p:cNvPr id="3" name="Espace réservé du numéro de diapositive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rtlCol="0"/>
          <a:lstStyle/>
          <a:p>
            <a:pPr rtl="0"/>
            <a:fld id="{D495E168-DA5E-4888-8D8A-92B118324C14}" type="slidenum">
              <a:rPr lang="fr-FR" smtClean="0"/>
              <a:pPr/>
              <a:t>3</a:t>
            </a:fld>
            <a:endParaRPr lang="fr-FR"/>
          </a:p>
        </p:txBody>
      </p:sp>
    </p:spTree>
    <p:extLst>
      <p:ext uri="{BB962C8B-B14F-4D97-AF65-F5344CB8AC3E}">
        <p14:creationId xmlns:p14="http://schemas.microsoft.com/office/powerpoint/2010/main" val="3733523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077CBD36-E928-427F-BCF4-3FF2B77D4C0D}"/>
              </a:ext>
            </a:extLst>
          </p:cNvPr>
          <p:cNvSpPr>
            <a:spLocks noGrp="1"/>
          </p:cNvSpPr>
          <p:nvPr>
            <p:ph type="sldNum" sz="quarter" idx="10"/>
          </p:nvPr>
        </p:nvSpPr>
        <p:spPr>
          <a:xfrm>
            <a:off x="5821279" y="6118484"/>
            <a:ext cx="549442" cy="365125"/>
          </a:xfrm>
        </p:spPr>
        <p:txBody>
          <a:bodyPr rtlCol="0" anchor="ctr">
            <a:normAutofit/>
          </a:bodyPr>
          <a:lstStyle/>
          <a:p>
            <a:pPr rtl="0">
              <a:spcAft>
                <a:spcPts val="600"/>
              </a:spcAft>
            </a:pPr>
            <a:fld id="{D495E168-DA5E-4888-8D8A-92B118324C14}" type="slidenum">
              <a:rPr lang="fr-FR" smtClean="0"/>
              <a:pPr rtl="0">
                <a:spcAft>
                  <a:spcPts val="600"/>
                </a:spcAft>
              </a:pPr>
              <a:t>4</a:t>
            </a:fld>
            <a:endParaRPr lang="fr-FR"/>
          </a:p>
        </p:txBody>
      </p:sp>
      <p:sp>
        <p:nvSpPr>
          <p:cNvPr id="4" name="Espace réservé du pied de page 3">
            <a:extLst>
              <a:ext uri="{FF2B5EF4-FFF2-40B4-BE49-F238E27FC236}">
                <a16:creationId xmlns:a16="http://schemas.microsoft.com/office/drawing/2014/main" id="{600D8D83-8EE8-4757-A48D-197DCB8CB8ED}"/>
              </a:ext>
            </a:extLst>
          </p:cNvPr>
          <p:cNvSpPr>
            <a:spLocks noGrp="1"/>
          </p:cNvSpPr>
          <p:nvPr>
            <p:ph type="ftr" sz="quarter" idx="12"/>
          </p:nvPr>
        </p:nvSpPr>
        <p:spPr>
          <a:xfrm>
            <a:off x="838200" y="6118484"/>
            <a:ext cx="3398763" cy="365125"/>
          </a:xfrm>
        </p:spPr>
        <p:txBody>
          <a:bodyPr rtlCol="0" anchor="ctr">
            <a:normAutofit fontScale="85000" lnSpcReduction="10000"/>
          </a:bodyPr>
          <a:lstStyle/>
          <a:p>
            <a:pPr rtl="0">
              <a:spcAft>
                <a:spcPts val="600"/>
              </a:spcAft>
            </a:pPr>
            <a:r>
              <a:rPr lang="it-IT" dirty="0"/>
              <a:t>CESI RIL 11 MOMPER – LEPINE - GUILLOT</a:t>
            </a:r>
            <a:endParaRPr lang="fr-FR" dirty="0"/>
          </a:p>
        </p:txBody>
      </p:sp>
      <p:sp>
        <p:nvSpPr>
          <p:cNvPr id="2" name="Titre 1">
            <a:extLst>
              <a:ext uri="{FF2B5EF4-FFF2-40B4-BE49-F238E27FC236}">
                <a16:creationId xmlns:a16="http://schemas.microsoft.com/office/drawing/2014/main" id="{F48B51AE-252F-4958-A1E9-67C57179FF35}"/>
              </a:ext>
            </a:extLst>
          </p:cNvPr>
          <p:cNvSpPr>
            <a:spLocks noGrp="1"/>
          </p:cNvSpPr>
          <p:nvPr>
            <p:ph type="title"/>
          </p:nvPr>
        </p:nvSpPr>
        <p:spPr>
          <a:xfrm>
            <a:off x="838200" y="365125"/>
            <a:ext cx="10515600" cy="1325563"/>
          </a:xfrm>
        </p:spPr>
        <p:txBody>
          <a:bodyPr rtlCol="0" anchor="ctr">
            <a:normAutofit/>
          </a:bodyPr>
          <a:lstStyle/>
          <a:p>
            <a:pPr rtl="0"/>
            <a:r>
              <a:rPr lang="fr-FR" dirty="0"/>
              <a:t>Diagramme</a:t>
            </a:r>
          </a:p>
        </p:txBody>
      </p:sp>
      <p:pic>
        <p:nvPicPr>
          <p:cNvPr id="7" name="Image 6">
            <a:extLst>
              <a:ext uri="{FF2B5EF4-FFF2-40B4-BE49-F238E27FC236}">
                <a16:creationId xmlns:a16="http://schemas.microsoft.com/office/drawing/2014/main" id="{20ABD85A-65BE-4D50-8A96-F3649309A551}"/>
              </a:ext>
            </a:extLst>
          </p:cNvPr>
          <p:cNvPicPr>
            <a:picLocks noChangeAspect="1"/>
          </p:cNvPicPr>
          <p:nvPr/>
        </p:nvPicPr>
        <p:blipFill>
          <a:blip r:embed="rId3"/>
          <a:stretch>
            <a:fillRect/>
          </a:stretch>
        </p:blipFill>
        <p:spPr>
          <a:xfrm>
            <a:off x="838200" y="2071148"/>
            <a:ext cx="5181600" cy="3860291"/>
          </a:xfrm>
          <a:prstGeom prst="rect">
            <a:avLst/>
          </a:prstGeom>
          <a:noFill/>
        </p:spPr>
      </p:pic>
      <p:sp>
        <p:nvSpPr>
          <p:cNvPr id="6" name="Espace réservé du texte 5">
            <a:extLst>
              <a:ext uri="{FF2B5EF4-FFF2-40B4-BE49-F238E27FC236}">
                <a16:creationId xmlns:a16="http://schemas.microsoft.com/office/drawing/2014/main" id="{A1FE0C33-CECE-4322-A29C-AEA87CDB13E3}"/>
              </a:ext>
            </a:extLst>
          </p:cNvPr>
          <p:cNvSpPr>
            <a:spLocks noGrp="1"/>
          </p:cNvSpPr>
          <p:nvPr>
            <p:ph sz="half" idx="2"/>
          </p:nvPr>
        </p:nvSpPr>
        <p:spPr>
          <a:xfrm>
            <a:off x="6172200" y="1825625"/>
            <a:ext cx="5181600" cy="4351338"/>
          </a:xfrm>
        </p:spPr>
        <p:txBody>
          <a:bodyPr rtlCol="0">
            <a:normAutofit/>
          </a:bodyPr>
          <a:lstStyle/>
          <a:p>
            <a:pPr rtl="0"/>
            <a:r>
              <a:rPr lang="fr-FR" dirty="0"/>
              <a:t>Les observateurs reçoivent le signal de l'objet sujet via le « </a:t>
            </a:r>
            <a:r>
              <a:rPr lang="fr-FR" dirty="0" err="1"/>
              <a:t>Subject</a:t>
            </a:r>
            <a:r>
              <a:rPr lang="fr-FR" dirty="0"/>
              <a:t> State Object » . L'observateur se met à jour uniquement s'il reçoit un signal approprié, puis renvoie un objet appelé "Observer State"</a:t>
            </a:r>
          </a:p>
        </p:txBody>
      </p:sp>
    </p:spTree>
    <p:extLst>
      <p:ext uri="{BB962C8B-B14F-4D97-AF65-F5344CB8AC3E}">
        <p14:creationId xmlns:p14="http://schemas.microsoft.com/office/powerpoint/2010/main" val="2636584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E1BA9B4B-C586-4B6B-8142-E49AC2D37AD1}"/>
              </a:ext>
            </a:extLst>
          </p:cNvPr>
          <p:cNvSpPr>
            <a:spLocks noGrp="1"/>
          </p:cNvSpPr>
          <p:nvPr>
            <p:ph type="title"/>
          </p:nvPr>
        </p:nvSpPr>
        <p:spPr/>
        <p:txBody>
          <a:bodyPr rtlCol="0"/>
          <a:lstStyle/>
          <a:p>
            <a:pPr rtl="0"/>
            <a:r>
              <a:rPr lang="fr-FR" dirty="0"/>
              <a:t>Diagramme de séquence</a:t>
            </a:r>
          </a:p>
        </p:txBody>
      </p:sp>
      <p:sp>
        <p:nvSpPr>
          <p:cNvPr id="3" name="Espace réservé du pied de page 2">
            <a:extLst>
              <a:ext uri="{FF2B5EF4-FFF2-40B4-BE49-F238E27FC236}">
                <a16:creationId xmlns:a16="http://schemas.microsoft.com/office/drawing/2014/main" id="{0CEF9153-8777-40BE-856A-F36D008F5B26}"/>
              </a:ext>
            </a:extLst>
          </p:cNvPr>
          <p:cNvSpPr>
            <a:spLocks noGrp="1"/>
          </p:cNvSpPr>
          <p:nvPr>
            <p:ph type="ftr" sz="quarter" idx="12"/>
          </p:nvPr>
        </p:nvSpPr>
        <p:spPr/>
        <p:txBody>
          <a:bodyPr rtlCol="0"/>
          <a:lstStyle/>
          <a:p>
            <a:pPr rtl="0"/>
            <a:r>
              <a:rPr lang="it-IT" dirty="0"/>
              <a:t>CESI RIL 11 MOMPER – LEPINE - </a:t>
            </a:r>
            <a:r>
              <a:rPr lang="it-IT" sz="1400" dirty="0"/>
              <a:t>GUILLOT</a:t>
            </a:r>
            <a:endParaRPr lang="fr-FR" dirty="0"/>
          </a:p>
        </p:txBody>
      </p:sp>
      <p:sp>
        <p:nvSpPr>
          <p:cNvPr id="2" name="Espace réservé du numéro de diapositive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rtlCol="0"/>
          <a:lstStyle/>
          <a:p>
            <a:pPr rtl="0"/>
            <a:fld id="{D495E168-DA5E-4888-8D8A-92B118324C14}" type="slidenum">
              <a:rPr lang="fr-FR" smtClean="0"/>
              <a:pPr/>
              <a:t>5</a:t>
            </a:fld>
            <a:endParaRPr lang="fr-FR" dirty="0"/>
          </a:p>
        </p:txBody>
      </p:sp>
      <p:pic>
        <p:nvPicPr>
          <p:cNvPr id="20" name="Image 19">
            <a:extLst>
              <a:ext uri="{FF2B5EF4-FFF2-40B4-BE49-F238E27FC236}">
                <a16:creationId xmlns:a16="http://schemas.microsoft.com/office/drawing/2014/main" id="{42E10B5F-A13E-4CD4-B920-81C1506C51CE}"/>
              </a:ext>
            </a:extLst>
          </p:cNvPr>
          <p:cNvPicPr>
            <a:picLocks noChangeAspect="1"/>
          </p:cNvPicPr>
          <p:nvPr/>
        </p:nvPicPr>
        <p:blipFill>
          <a:blip r:embed="rId3"/>
          <a:stretch>
            <a:fillRect/>
          </a:stretch>
        </p:blipFill>
        <p:spPr>
          <a:xfrm>
            <a:off x="609600" y="2155409"/>
            <a:ext cx="3800475" cy="2819400"/>
          </a:xfrm>
          <a:prstGeom prst="rect">
            <a:avLst/>
          </a:prstGeom>
        </p:spPr>
      </p:pic>
      <p:sp>
        <p:nvSpPr>
          <p:cNvPr id="21" name="ZoneTexte 20">
            <a:extLst>
              <a:ext uri="{FF2B5EF4-FFF2-40B4-BE49-F238E27FC236}">
                <a16:creationId xmlns:a16="http://schemas.microsoft.com/office/drawing/2014/main" id="{DEB6BBF5-3511-459F-A49E-0B2F0E7F17D3}"/>
              </a:ext>
            </a:extLst>
          </p:cNvPr>
          <p:cNvSpPr txBox="1"/>
          <p:nvPr/>
        </p:nvSpPr>
        <p:spPr>
          <a:xfrm>
            <a:off x="609600" y="4974809"/>
            <a:ext cx="3627363" cy="369332"/>
          </a:xfrm>
          <a:prstGeom prst="rect">
            <a:avLst/>
          </a:prstGeom>
          <a:noFill/>
        </p:spPr>
        <p:txBody>
          <a:bodyPr wrap="square" rtlCol="0">
            <a:spAutoFit/>
          </a:bodyPr>
          <a:lstStyle/>
          <a:p>
            <a:r>
              <a:rPr lang="fr-FR" dirty="0" err="1">
                <a:solidFill>
                  <a:schemeClr val="bg1"/>
                </a:solidFill>
              </a:rPr>
              <a:t>Intéraction</a:t>
            </a:r>
            <a:r>
              <a:rPr lang="fr-FR" dirty="0">
                <a:solidFill>
                  <a:schemeClr val="bg1"/>
                </a:solidFill>
              </a:rPr>
              <a:t> basique d’Observer</a:t>
            </a:r>
          </a:p>
        </p:txBody>
      </p:sp>
      <p:pic>
        <p:nvPicPr>
          <p:cNvPr id="22" name="Image 21">
            <a:extLst>
              <a:ext uri="{FF2B5EF4-FFF2-40B4-BE49-F238E27FC236}">
                <a16:creationId xmlns:a16="http://schemas.microsoft.com/office/drawing/2014/main" id="{891E12A3-3E6E-4650-9493-AD3E151C5BCF}"/>
              </a:ext>
            </a:extLst>
          </p:cNvPr>
          <p:cNvPicPr>
            <a:picLocks noChangeAspect="1"/>
          </p:cNvPicPr>
          <p:nvPr/>
        </p:nvPicPr>
        <p:blipFill>
          <a:blip r:embed="rId4"/>
          <a:stretch>
            <a:fillRect/>
          </a:stretch>
        </p:blipFill>
        <p:spPr>
          <a:xfrm>
            <a:off x="6286500" y="1879184"/>
            <a:ext cx="4495800" cy="3095625"/>
          </a:xfrm>
          <a:prstGeom prst="rect">
            <a:avLst/>
          </a:prstGeom>
        </p:spPr>
      </p:pic>
      <p:sp>
        <p:nvSpPr>
          <p:cNvPr id="24" name="ZoneTexte 23">
            <a:extLst>
              <a:ext uri="{FF2B5EF4-FFF2-40B4-BE49-F238E27FC236}">
                <a16:creationId xmlns:a16="http://schemas.microsoft.com/office/drawing/2014/main" id="{FDC05B32-8430-4B0B-B6DE-3921A7F06F81}"/>
              </a:ext>
            </a:extLst>
          </p:cNvPr>
          <p:cNvSpPr txBox="1"/>
          <p:nvPr/>
        </p:nvSpPr>
        <p:spPr>
          <a:xfrm>
            <a:off x="6286500" y="5024311"/>
            <a:ext cx="4495800" cy="369332"/>
          </a:xfrm>
          <a:prstGeom prst="rect">
            <a:avLst/>
          </a:prstGeom>
          <a:noFill/>
        </p:spPr>
        <p:txBody>
          <a:bodyPr wrap="square" rtlCol="0">
            <a:spAutoFit/>
          </a:bodyPr>
          <a:lstStyle/>
          <a:p>
            <a:r>
              <a:rPr lang="fr-FR" dirty="0">
                <a:solidFill>
                  <a:schemeClr val="bg1"/>
                </a:solidFill>
              </a:rPr>
              <a:t>Propagation d’état utilisant le modèle « Pull » </a:t>
            </a:r>
          </a:p>
        </p:txBody>
      </p:sp>
    </p:spTree>
    <p:extLst>
      <p:ext uri="{BB962C8B-B14F-4D97-AF65-F5344CB8AC3E}">
        <p14:creationId xmlns:p14="http://schemas.microsoft.com/office/powerpoint/2010/main" val="18768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1DBE06A-2C8A-44FA-9318-4BF6A8C3FFB2}"/>
              </a:ext>
            </a:extLst>
          </p:cNvPr>
          <p:cNvSpPr>
            <a:spLocks noGrp="1"/>
          </p:cNvSpPr>
          <p:nvPr>
            <p:ph type="sldNum" sz="quarter" idx="10"/>
          </p:nvPr>
        </p:nvSpPr>
        <p:spPr>
          <a:xfrm>
            <a:off x="5821279" y="6118484"/>
            <a:ext cx="549442" cy="365125"/>
          </a:xfrm>
        </p:spPr>
        <p:txBody>
          <a:bodyPr rtlCol="0" anchor="ctr">
            <a:normAutofit/>
          </a:bodyPr>
          <a:lstStyle/>
          <a:p>
            <a:pPr rtl="0">
              <a:spcAft>
                <a:spcPts val="600"/>
              </a:spcAft>
            </a:pPr>
            <a:fld id="{D495E168-DA5E-4888-8D8A-92B118324C14}" type="slidenum">
              <a:rPr lang="fr-FR" smtClean="0"/>
              <a:pPr rtl="0">
                <a:spcAft>
                  <a:spcPts val="600"/>
                </a:spcAft>
              </a:pPr>
              <a:t>6</a:t>
            </a:fld>
            <a:endParaRPr lang="fr-FR"/>
          </a:p>
        </p:txBody>
      </p:sp>
      <p:sp>
        <p:nvSpPr>
          <p:cNvPr id="3" name="Espace réservé du pied de page 2">
            <a:extLst>
              <a:ext uri="{FF2B5EF4-FFF2-40B4-BE49-F238E27FC236}">
                <a16:creationId xmlns:a16="http://schemas.microsoft.com/office/drawing/2014/main" id="{20FFBF84-B41C-4FA8-BD4A-97F6C064C36D}"/>
              </a:ext>
            </a:extLst>
          </p:cNvPr>
          <p:cNvSpPr>
            <a:spLocks noGrp="1"/>
          </p:cNvSpPr>
          <p:nvPr>
            <p:ph type="ftr" sz="quarter" idx="12"/>
          </p:nvPr>
        </p:nvSpPr>
        <p:spPr>
          <a:xfrm>
            <a:off x="838200" y="6118484"/>
            <a:ext cx="3398763" cy="365125"/>
          </a:xfrm>
        </p:spPr>
        <p:txBody>
          <a:bodyPr rtlCol="0" anchor="ctr">
            <a:normAutofit fontScale="85000" lnSpcReduction="10000"/>
          </a:bodyPr>
          <a:lstStyle/>
          <a:p>
            <a:pPr rtl="0">
              <a:spcAft>
                <a:spcPts val="600"/>
              </a:spcAft>
            </a:pPr>
            <a:r>
              <a:rPr lang="it-IT" dirty="0"/>
              <a:t>CESI RIL 11 MOMPER – LEPINE - GUILLOT</a:t>
            </a:r>
            <a:endParaRPr lang="fr-FR" dirty="0"/>
          </a:p>
        </p:txBody>
      </p:sp>
      <p:sp>
        <p:nvSpPr>
          <p:cNvPr id="5" name="Titre 4">
            <a:extLst>
              <a:ext uri="{FF2B5EF4-FFF2-40B4-BE49-F238E27FC236}">
                <a16:creationId xmlns:a16="http://schemas.microsoft.com/office/drawing/2014/main" id="{0F674264-BCEC-4B65-BCCB-84112D3EC354}"/>
              </a:ext>
            </a:extLst>
          </p:cNvPr>
          <p:cNvSpPr>
            <a:spLocks noGrp="1"/>
          </p:cNvSpPr>
          <p:nvPr>
            <p:ph type="title"/>
          </p:nvPr>
        </p:nvSpPr>
        <p:spPr>
          <a:xfrm>
            <a:off x="838200" y="365125"/>
            <a:ext cx="10515600" cy="1325563"/>
          </a:xfrm>
        </p:spPr>
        <p:txBody>
          <a:bodyPr rtlCol="0" anchor="ctr">
            <a:normAutofit/>
          </a:bodyPr>
          <a:lstStyle/>
          <a:p>
            <a:pPr rtl="0"/>
            <a:r>
              <a:rPr lang="fr-FR" dirty="0"/>
              <a:t>Exemples</a:t>
            </a:r>
          </a:p>
        </p:txBody>
      </p:sp>
      <p:sp>
        <p:nvSpPr>
          <p:cNvPr id="15" name="Content Placeholder 4">
            <a:extLst>
              <a:ext uri="{FF2B5EF4-FFF2-40B4-BE49-F238E27FC236}">
                <a16:creationId xmlns:a16="http://schemas.microsoft.com/office/drawing/2014/main" id="{6B53D226-E7D2-43FE-88F0-51E08920BE67}"/>
              </a:ext>
            </a:extLst>
          </p:cNvPr>
          <p:cNvSpPr>
            <a:spLocks noGrp="1"/>
          </p:cNvSpPr>
          <p:nvPr>
            <p:ph sz="half" idx="1"/>
          </p:nvPr>
        </p:nvSpPr>
        <p:spPr>
          <a:xfrm>
            <a:off x="838200" y="1825625"/>
            <a:ext cx="5181600" cy="4351338"/>
          </a:xfrm>
        </p:spPr>
        <p:txBody>
          <a:bodyPr/>
          <a:lstStyle/>
          <a:p>
            <a:r>
              <a:rPr lang="fr-FR" dirty="0"/>
              <a:t>La distribution de courrier</a:t>
            </a:r>
          </a:p>
          <a:p>
            <a:r>
              <a:rPr lang="fr-FR" dirty="0"/>
              <a:t>Une société avec des actionnaires</a:t>
            </a:r>
          </a:p>
          <a:p>
            <a:r>
              <a:rPr lang="fr-FR" dirty="0"/>
              <a:t>Lecture de journal</a:t>
            </a:r>
          </a:p>
          <a:p>
            <a:r>
              <a:rPr lang="en-US" dirty="0"/>
              <a:t>Le </a:t>
            </a:r>
            <a:r>
              <a:rPr lang="en-US" dirty="0" err="1"/>
              <a:t>coucou</a:t>
            </a:r>
            <a:endParaRPr lang="en-US" dirty="0"/>
          </a:p>
        </p:txBody>
      </p:sp>
      <p:sp>
        <p:nvSpPr>
          <p:cNvPr id="17" name="Content Placeholder 5">
            <a:extLst>
              <a:ext uri="{FF2B5EF4-FFF2-40B4-BE49-F238E27FC236}">
                <a16:creationId xmlns:a16="http://schemas.microsoft.com/office/drawing/2014/main" id="{F0FA5F8C-D8F9-453C-A328-4A490C5761A1}"/>
              </a:ext>
            </a:extLst>
          </p:cNvPr>
          <p:cNvSpPr>
            <a:spLocks noGrp="1"/>
          </p:cNvSpPr>
          <p:nvPr>
            <p:ph sz="half" idx="2"/>
          </p:nvPr>
        </p:nvSpPr>
        <p:spPr>
          <a:xfrm>
            <a:off x="6172200" y="1825625"/>
            <a:ext cx="5181600" cy="4351338"/>
          </a:xfrm>
        </p:spPr>
        <p:txBody>
          <a:bodyPr/>
          <a:lstStyle/>
          <a:p>
            <a:endParaRPr lang="en-US"/>
          </a:p>
        </p:txBody>
      </p:sp>
    </p:spTree>
    <p:extLst>
      <p:ext uri="{BB962C8B-B14F-4D97-AF65-F5344CB8AC3E}">
        <p14:creationId xmlns:p14="http://schemas.microsoft.com/office/powerpoint/2010/main" val="612177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E8A5CE3-2115-4267-9A88-04013EE991C3}"/>
              </a:ext>
            </a:extLst>
          </p:cNvPr>
          <p:cNvSpPr>
            <a:spLocks noGrp="1"/>
          </p:cNvSpPr>
          <p:nvPr>
            <p:ph type="sldNum" sz="quarter" idx="10"/>
          </p:nvPr>
        </p:nvSpPr>
        <p:spPr>
          <a:xfrm>
            <a:off x="5821279" y="6118484"/>
            <a:ext cx="549442" cy="365125"/>
          </a:xfrm>
        </p:spPr>
        <p:txBody>
          <a:bodyPr rtlCol="0" anchor="ctr">
            <a:normAutofit/>
          </a:bodyPr>
          <a:lstStyle/>
          <a:p>
            <a:pPr rtl="0">
              <a:spcAft>
                <a:spcPts val="600"/>
              </a:spcAft>
            </a:pPr>
            <a:fld id="{D495E168-DA5E-4888-8D8A-92B118324C14}" type="slidenum">
              <a:rPr lang="fr-FR" smtClean="0"/>
              <a:pPr rtl="0">
                <a:spcAft>
                  <a:spcPts val="600"/>
                </a:spcAft>
              </a:pPr>
              <a:t>7</a:t>
            </a:fld>
            <a:endParaRPr lang="fr-FR"/>
          </a:p>
        </p:txBody>
      </p:sp>
      <p:sp>
        <p:nvSpPr>
          <p:cNvPr id="5" name="Titre 4">
            <a:extLst>
              <a:ext uri="{FF2B5EF4-FFF2-40B4-BE49-F238E27FC236}">
                <a16:creationId xmlns:a16="http://schemas.microsoft.com/office/drawing/2014/main" id="{9324568C-56E6-4923-BD06-A73B18394849}"/>
              </a:ext>
            </a:extLst>
          </p:cNvPr>
          <p:cNvSpPr>
            <a:spLocks noGrp="1"/>
          </p:cNvSpPr>
          <p:nvPr>
            <p:ph type="title"/>
          </p:nvPr>
        </p:nvSpPr>
        <p:spPr>
          <a:xfrm>
            <a:off x="838200" y="365125"/>
            <a:ext cx="10515600" cy="1325563"/>
          </a:xfrm>
        </p:spPr>
        <p:txBody>
          <a:bodyPr rtlCol="0" anchor="ctr">
            <a:normAutofit/>
          </a:bodyPr>
          <a:lstStyle/>
          <a:p>
            <a:pPr rtl="0"/>
            <a:r>
              <a:rPr lang="fr-FR" dirty="0"/>
              <a:t>Avantages et utilisation</a:t>
            </a:r>
          </a:p>
        </p:txBody>
      </p:sp>
      <p:sp>
        <p:nvSpPr>
          <p:cNvPr id="17" name="Content Placeholder 4">
            <a:extLst>
              <a:ext uri="{FF2B5EF4-FFF2-40B4-BE49-F238E27FC236}">
                <a16:creationId xmlns:a16="http://schemas.microsoft.com/office/drawing/2014/main" id="{D73A7E8D-563A-48F7-B31A-61FFFDCF1237}"/>
              </a:ext>
            </a:extLst>
          </p:cNvPr>
          <p:cNvSpPr>
            <a:spLocks noGrp="1"/>
          </p:cNvSpPr>
          <p:nvPr>
            <p:ph sz="half" idx="1"/>
          </p:nvPr>
        </p:nvSpPr>
        <p:spPr>
          <a:xfrm>
            <a:off x="838200" y="1825625"/>
            <a:ext cx="5181600" cy="4351338"/>
          </a:xfrm>
        </p:spPr>
        <p:txBody>
          <a:bodyPr>
            <a:normAutofit/>
          </a:bodyPr>
          <a:lstStyle/>
          <a:p>
            <a:pPr marL="0" indent="0">
              <a:buNone/>
            </a:pPr>
            <a:r>
              <a:rPr lang="fr-FR" dirty="0"/>
              <a:t>Avantages:</a:t>
            </a:r>
          </a:p>
          <a:p>
            <a:r>
              <a:rPr lang="fr-FR" dirty="0"/>
              <a:t>Communication </a:t>
            </a:r>
          </a:p>
          <a:p>
            <a:r>
              <a:rPr lang="fr-FR" dirty="0"/>
              <a:t>Ajout/Suppression</a:t>
            </a:r>
          </a:p>
          <a:p>
            <a:r>
              <a:rPr lang="fr-FR" dirty="0"/>
              <a:t>Adaptation</a:t>
            </a:r>
          </a:p>
          <a:p>
            <a:r>
              <a:rPr lang="fr-FR" dirty="0"/>
              <a:t>Connaissances</a:t>
            </a:r>
          </a:p>
          <a:p>
            <a:r>
              <a:rPr lang="fr-FR" dirty="0"/>
              <a:t>Modernisation</a:t>
            </a:r>
          </a:p>
        </p:txBody>
      </p:sp>
      <p:sp>
        <p:nvSpPr>
          <p:cNvPr id="18" name="Content Placeholder 5">
            <a:extLst>
              <a:ext uri="{FF2B5EF4-FFF2-40B4-BE49-F238E27FC236}">
                <a16:creationId xmlns:a16="http://schemas.microsoft.com/office/drawing/2014/main" id="{AD89B606-4DD3-4112-9C27-B9871C9D61E8}"/>
              </a:ext>
            </a:extLst>
          </p:cNvPr>
          <p:cNvSpPr>
            <a:spLocks noGrp="1"/>
          </p:cNvSpPr>
          <p:nvPr>
            <p:ph sz="half" idx="2"/>
          </p:nvPr>
        </p:nvSpPr>
        <p:spPr>
          <a:xfrm>
            <a:off x="6172200" y="1825625"/>
            <a:ext cx="5181600" cy="4351338"/>
          </a:xfrm>
        </p:spPr>
        <p:txBody>
          <a:bodyPr>
            <a:normAutofit/>
          </a:bodyPr>
          <a:lstStyle/>
          <a:p>
            <a:pPr marL="0" indent="0">
              <a:buNone/>
            </a:pPr>
            <a:r>
              <a:rPr lang="fr-FR" dirty="0"/>
              <a:t>Utilisation:</a:t>
            </a:r>
          </a:p>
          <a:p>
            <a:r>
              <a:rPr lang="fr-FR" dirty="0"/>
              <a:t>Relation 1-N entre les objets</a:t>
            </a:r>
          </a:p>
          <a:p>
            <a:r>
              <a:rPr lang="fr-FR" dirty="0"/>
              <a:t>Abstraction a deux aspects, l'un dépendant de l'autre. </a:t>
            </a:r>
            <a:endParaRPr lang="en-US" dirty="0"/>
          </a:p>
        </p:txBody>
      </p:sp>
      <p:sp>
        <p:nvSpPr>
          <p:cNvPr id="11" name="Espace réservé du pied de page 10">
            <a:extLst>
              <a:ext uri="{FF2B5EF4-FFF2-40B4-BE49-F238E27FC236}">
                <a16:creationId xmlns:a16="http://schemas.microsoft.com/office/drawing/2014/main" id="{01767430-2976-4CFF-AD34-E13D80DE27A3}"/>
              </a:ext>
            </a:extLst>
          </p:cNvPr>
          <p:cNvSpPr>
            <a:spLocks noGrp="1"/>
          </p:cNvSpPr>
          <p:nvPr>
            <p:ph type="ftr" sz="quarter" idx="12"/>
          </p:nvPr>
        </p:nvSpPr>
        <p:spPr>
          <a:xfrm>
            <a:off x="838200" y="6118484"/>
            <a:ext cx="3718560" cy="365125"/>
          </a:xfrm>
        </p:spPr>
        <p:txBody>
          <a:bodyPr/>
          <a:lstStyle/>
          <a:p>
            <a:pPr rtl="0"/>
            <a:r>
              <a:rPr lang="it-IT" noProof="0" dirty="0"/>
              <a:t>CESI RIL 11 MOMPER – LEPINE - GUILLOT</a:t>
            </a:r>
            <a:endParaRPr lang="fr-FR" noProof="0" dirty="0"/>
          </a:p>
        </p:txBody>
      </p:sp>
    </p:spTree>
    <p:extLst>
      <p:ext uri="{BB962C8B-B14F-4D97-AF65-F5344CB8AC3E}">
        <p14:creationId xmlns:p14="http://schemas.microsoft.com/office/powerpoint/2010/main" val="2902992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5F1F869-7372-4C01-A626-993295149E3E}"/>
              </a:ext>
            </a:extLst>
          </p:cNvPr>
          <p:cNvSpPr>
            <a:spLocks noGrp="1"/>
          </p:cNvSpPr>
          <p:nvPr>
            <p:ph type="sldNum" sz="quarter" idx="10"/>
          </p:nvPr>
        </p:nvSpPr>
        <p:spPr>
          <a:xfrm>
            <a:off x="5821279" y="6118484"/>
            <a:ext cx="549442" cy="365125"/>
          </a:xfrm>
        </p:spPr>
        <p:txBody>
          <a:bodyPr rtlCol="0" anchor="ctr">
            <a:normAutofit/>
          </a:bodyPr>
          <a:lstStyle/>
          <a:p>
            <a:pPr rtl="0">
              <a:spcAft>
                <a:spcPts val="600"/>
              </a:spcAft>
            </a:pPr>
            <a:fld id="{D495E168-DA5E-4888-8D8A-92B118324C14}" type="slidenum">
              <a:rPr lang="fr-FR" smtClean="0"/>
              <a:pPr rtl="0">
                <a:spcAft>
                  <a:spcPts val="600"/>
                </a:spcAft>
              </a:pPr>
              <a:t>8</a:t>
            </a:fld>
            <a:endParaRPr lang="fr-FR"/>
          </a:p>
        </p:txBody>
      </p:sp>
      <p:sp>
        <p:nvSpPr>
          <p:cNvPr id="3" name="Espace réservé du pied de page 2">
            <a:extLst>
              <a:ext uri="{FF2B5EF4-FFF2-40B4-BE49-F238E27FC236}">
                <a16:creationId xmlns:a16="http://schemas.microsoft.com/office/drawing/2014/main" id="{20ED71B1-7851-43AD-8F7D-18071590E8BF}"/>
              </a:ext>
            </a:extLst>
          </p:cNvPr>
          <p:cNvSpPr>
            <a:spLocks noGrp="1"/>
          </p:cNvSpPr>
          <p:nvPr>
            <p:ph type="ftr" sz="quarter" idx="12"/>
          </p:nvPr>
        </p:nvSpPr>
        <p:spPr>
          <a:xfrm>
            <a:off x="838200" y="6118484"/>
            <a:ext cx="3398763" cy="365125"/>
          </a:xfrm>
        </p:spPr>
        <p:txBody>
          <a:bodyPr rtlCol="0" anchor="ctr">
            <a:normAutofit fontScale="85000" lnSpcReduction="10000"/>
          </a:bodyPr>
          <a:lstStyle/>
          <a:p>
            <a:pPr rtl="0">
              <a:spcAft>
                <a:spcPts val="600"/>
              </a:spcAft>
            </a:pPr>
            <a:r>
              <a:rPr lang="fr-FR" dirty="0"/>
              <a:t>CESI RIL 11 MOMPER – LEPINE - GUILLOT</a:t>
            </a:r>
          </a:p>
        </p:txBody>
      </p:sp>
      <p:sp>
        <p:nvSpPr>
          <p:cNvPr id="5" name="Titre 4">
            <a:extLst>
              <a:ext uri="{FF2B5EF4-FFF2-40B4-BE49-F238E27FC236}">
                <a16:creationId xmlns:a16="http://schemas.microsoft.com/office/drawing/2014/main" id="{32C77C5D-1541-4D4C-8CD9-E4CB2D74FBB4}"/>
              </a:ext>
            </a:extLst>
          </p:cNvPr>
          <p:cNvSpPr>
            <a:spLocks noGrp="1"/>
          </p:cNvSpPr>
          <p:nvPr>
            <p:ph type="title"/>
          </p:nvPr>
        </p:nvSpPr>
        <p:spPr>
          <a:xfrm>
            <a:off x="838200" y="365125"/>
            <a:ext cx="10515600" cy="1325563"/>
          </a:xfrm>
        </p:spPr>
        <p:txBody>
          <a:bodyPr rtlCol="0" anchor="ctr">
            <a:normAutofit/>
          </a:bodyPr>
          <a:lstStyle/>
          <a:p>
            <a:pPr rtl="0"/>
            <a:r>
              <a:rPr lang="fr-FR" dirty="0"/>
              <a:t>Implémentation UML</a:t>
            </a:r>
          </a:p>
        </p:txBody>
      </p:sp>
      <p:sp>
        <p:nvSpPr>
          <p:cNvPr id="4" name="Espace réservé du texte 3">
            <a:extLst>
              <a:ext uri="{FF2B5EF4-FFF2-40B4-BE49-F238E27FC236}">
                <a16:creationId xmlns:a16="http://schemas.microsoft.com/office/drawing/2014/main" id="{049B0BE2-2BDB-48DC-AE9B-F3B9BACA8247}"/>
              </a:ext>
            </a:extLst>
          </p:cNvPr>
          <p:cNvSpPr>
            <a:spLocks noGrp="1"/>
          </p:cNvSpPr>
          <p:nvPr>
            <p:ph sz="half" idx="1"/>
          </p:nvPr>
        </p:nvSpPr>
        <p:spPr>
          <a:xfrm>
            <a:off x="838200" y="1825625"/>
            <a:ext cx="5181600" cy="4351338"/>
          </a:xfrm>
        </p:spPr>
        <p:txBody>
          <a:bodyPr rtlCol="0">
            <a:normAutofit/>
          </a:bodyPr>
          <a:lstStyle/>
          <a:p>
            <a:pPr marL="0" indent="0" algn="just" rtl="0">
              <a:buNone/>
            </a:pPr>
            <a:endParaRPr lang="fr-FR" dirty="0"/>
          </a:p>
        </p:txBody>
      </p:sp>
      <p:sp>
        <p:nvSpPr>
          <p:cNvPr id="10" name="Content Placeholder 5">
            <a:extLst>
              <a:ext uri="{FF2B5EF4-FFF2-40B4-BE49-F238E27FC236}">
                <a16:creationId xmlns:a16="http://schemas.microsoft.com/office/drawing/2014/main" id="{94EC46A6-436C-47C0-BC2F-B41709179D1C}"/>
              </a:ext>
            </a:extLst>
          </p:cNvPr>
          <p:cNvSpPr>
            <a:spLocks noGrp="1"/>
          </p:cNvSpPr>
          <p:nvPr>
            <p:ph sz="half" idx="2"/>
          </p:nvPr>
        </p:nvSpPr>
        <p:spPr>
          <a:xfrm>
            <a:off x="6172200" y="1825625"/>
            <a:ext cx="5181600" cy="4351338"/>
          </a:xfrm>
        </p:spPr>
        <p:txBody>
          <a:bodyPr/>
          <a:lstStyle/>
          <a:p>
            <a:endParaRPr lang="en-US"/>
          </a:p>
        </p:txBody>
      </p:sp>
      <p:pic>
        <p:nvPicPr>
          <p:cNvPr id="6" name="Image 5">
            <a:extLst>
              <a:ext uri="{FF2B5EF4-FFF2-40B4-BE49-F238E27FC236}">
                <a16:creationId xmlns:a16="http://schemas.microsoft.com/office/drawing/2014/main" id="{379E5C49-05B9-4257-B4E0-74F696CFDB6D}"/>
              </a:ext>
            </a:extLst>
          </p:cNvPr>
          <p:cNvPicPr>
            <a:picLocks noChangeAspect="1"/>
          </p:cNvPicPr>
          <p:nvPr/>
        </p:nvPicPr>
        <p:blipFill>
          <a:blip r:embed="rId3"/>
          <a:stretch>
            <a:fillRect/>
          </a:stretch>
        </p:blipFill>
        <p:spPr>
          <a:xfrm>
            <a:off x="838200" y="1894079"/>
            <a:ext cx="5958840" cy="4155952"/>
          </a:xfrm>
          <a:prstGeom prst="rect">
            <a:avLst/>
          </a:prstGeom>
        </p:spPr>
      </p:pic>
    </p:spTree>
    <p:extLst>
      <p:ext uri="{BB962C8B-B14F-4D97-AF65-F5344CB8AC3E}">
        <p14:creationId xmlns:p14="http://schemas.microsoft.com/office/powerpoint/2010/main" val="4243905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D8F9E36-CD39-4DDD-927C-C07E8C070A17}"/>
              </a:ext>
            </a:extLst>
          </p:cNvPr>
          <p:cNvSpPr>
            <a:spLocks noGrp="1"/>
          </p:cNvSpPr>
          <p:nvPr>
            <p:ph type="sldNum" sz="quarter" idx="10"/>
          </p:nvPr>
        </p:nvSpPr>
        <p:spPr>
          <a:xfrm>
            <a:off x="5821279" y="6118484"/>
            <a:ext cx="549442" cy="365125"/>
          </a:xfrm>
        </p:spPr>
        <p:txBody>
          <a:bodyPr rtlCol="0" anchor="ctr">
            <a:normAutofit/>
          </a:bodyPr>
          <a:lstStyle/>
          <a:p>
            <a:pPr rtl="0">
              <a:spcAft>
                <a:spcPts val="600"/>
              </a:spcAft>
            </a:pPr>
            <a:fld id="{D495E168-DA5E-4888-8D8A-92B118324C14}" type="slidenum">
              <a:rPr lang="fr-FR" smtClean="0"/>
              <a:pPr rtl="0">
                <a:spcAft>
                  <a:spcPts val="600"/>
                </a:spcAft>
              </a:pPr>
              <a:t>9</a:t>
            </a:fld>
            <a:endParaRPr lang="fr-FR"/>
          </a:p>
        </p:txBody>
      </p:sp>
      <p:sp>
        <p:nvSpPr>
          <p:cNvPr id="3" name="Espace réservé du pied de page 2">
            <a:extLst>
              <a:ext uri="{FF2B5EF4-FFF2-40B4-BE49-F238E27FC236}">
                <a16:creationId xmlns:a16="http://schemas.microsoft.com/office/drawing/2014/main" id="{F3B30A82-8E4A-471C-A080-278975C952AA}"/>
              </a:ext>
            </a:extLst>
          </p:cNvPr>
          <p:cNvSpPr>
            <a:spLocks noGrp="1"/>
          </p:cNvSpPr>
          <p:nvPr>
            <p:ph type="ftr" sz="quarter" idx="12"/>
          </p:nvPr>
        </p:nvSpPr>
        <p:spPr>
          <a:xfrm>
            <a:off x="838200" y="6118484"/>
            <a:ext cx="3398763" cy="365125"/>
          </a:xfrm>
        </p:spPr>
        <p:txBody>
          <a:bodyPr rtlCol="0" anchor="ctr">
            <a:normAutofit fontScale="92500"/>
          </a:bodyPr>
          <a:lstStyle/>
          <a:p>
            <a:pPr rtl="0">
              <a:spcAft>
                <a:spcPts val="600"/>
              </a:spcAft>
            </a:pPr>
            <a:r>
              <a:rPr lang="it-IT" sz="1500" dirty="0"/>
              <a:t>CESI RIL 11 MOMPER – LEPINE - GUILLOT</a:t>
            </a:r>
            <a:endParaRPr lang="fr-FR" sz="1500" dirty="0"/>
          </a:p>
        </p:txBody>
      </p:sp>
      <p:sp>
        <p:nvSpPr>
          <p:cNvPr id="4" name="Titre 3">
            <a:extLst>
              <a:ext uri="{FF2B5EF4-FFF2-40B4-BE49-F238E27FC236}">
                <a16:creationId xmlns:a16="http://schemas.microsoft.com/office/drawing/2014/main" id="{5C2806C0-8AE3-4975-9946-CCD70055F494}"/>
              </a:ext>
            </a:extLst>
          </p:cNvPr>
          <p:cNvSpPr>
            <a:spLocks noGrp="1"/>
          </p:cNvSpPr>
          <p:nvPr>
            <p:ph type="title"/>
          </p:nvPr>
        </p:nvSpPr>
        <p:spPr>
          <a:xfrm>
            <a:off x="838200" y="365125"/>
            <a:ext cx="10515600" cy="1325563"/>
          </a:xfrm>
        </p:spPr>
        <p:txBody>
          <a:bodyPr rtlCol="0" anchor="ctr">
            <a:normAutofit/>
          </a:bodyPr>
          <a:lstStyle/>
          <a:p>
            <a:pPr rtl="0"/>
            <a:r>
              <a:rPr lang="fr-FR" dirty="0"/>
              <a:t>Mise en œuvre</a:t>
            </a:r>
          </a:p>
        </p:txBody>
      </p:sp>
      <p:sp>
        <p:nvSpPr>
          <p:cNvPr id="12" name="Content Placeholder 5">
            <a:extLst>
              <a:ext uri="{FF2B5EF4-FFF2-40B4-BE49-F238E27FC236}">
                <a16:creationId xmlns:a16="http://schemas.microsoft.com/office/drawing/2014/main" id="{DDA0C607-1162-4289-813A-9AF50AAB1E20}"/>
              </a:ext>
            </a:extLst>
          </p:cNvPr>
          <p:cNvSpPr>
            <a:spLocks noGrp="1"/>
          </p:cNvSpPr>
          <p:nvPr>
            <p:ph sz="half" idx="2"/>
          </p:nvPr>
        </p:nvSpPr>
        <p:spPr>
          <a:xfrm>
            <a:off x="6172200" y="1825625"/>
            <a:ext cx="5181600" cy="4351338"/>
          </a:xfrm>
        </p:spPr>
        <p:txBody>
          <a:bodyPr/>
          <a:lstStyle/>
          <a:p>
            <a:endParaRPr lang="en-US"/>
          </a:p>
        </p:txBody>
      </p:sp>
      <p:sp>
        <p:nvSpPr>
          <p:cNvPr id="8" name="Espace réservé du contenu 7">
            <a:extLst>
              <a:ext uri="{FF2B5EF4-FFF2-40B4-BE49-F238E27FC236}">
                <a16:creationId xmlns:a16="http://schemas.microsoft.com/office/drawing/2014/main" id="{A626C32E-4666-4767-B6D5-A9B5F139F1E6}"/>
              </a:ext>
            </a:extLst>
          </p:cNvPr>
          <p:cNvSpPr>
            <a:spLocks noGrp="1"/>
          </p:cNvSpPr>
          <p:nvPr>
            <p:ph sz="half" idx="1"/>
          </p:nvPr>
        </p:nvSpPr>
        <p:spPr/>
        <p:txBody>
          <a:bodyPr/>
          <a:lstStyle/>
          <a:p>
            <a:endParaRPr lang="fr-FR"/>
          </a:p>
        </p:txBody>
      </p:sp>
    </p:spTree>
    <p:extLst>
      <p:ext uri="{BB962C8B-B14F-4D97-AF65-F5344CB8AC3E}">
        <p14:creationId xmlns:p14="http://schemas.microsoft.com/office/powerpoint/2010/main" val="491993309"/>
      </p:ext>
    </p:extLst>
  </p:cSld>
  <p:clrMapOvr>
    <a:masterClrMapping/>
  </p:clrMapOvr>
</p:sld>
</file>

<file path=ppt/theme/theme1.xml><?xml version="1.0" encoding="utf-8"?>
<a:theme xmlns:a="http://schemas.openxmlformats.org/drawingml/2006/main" name="Thème Offic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Office_30677489_TF22977542" id="{B42B8ECA-F747-49D9-9C3C-F55C9AC0FDCC}" vid="{7DC239D7-F241-4F3A-8291-79AA8EA3470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1392</TotalTime>
  <Words>1201</Words>
  <Application>Microsoft Office PowerPoint</Application>
  <PresentationFormat>Grand écran</PresentationFormat>
  <Paragraphs>155</Paragraphs>
  <Slides>16</Slides>
  <Notes>16</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vt:i4>
      </vt:variant>
    </vt:vector>
  </HeadingPairs>
  <TitlesOfParts>
    <vt:vector size="21" baseType="lpstr">
      <vt:lpstr>Arial</vt:lpstr>
      <vt:lpstr>Calibri</vt:lpstr>
      <vt:lpstr>Franklin Gothic Book</vt:lpstr>
      <vt:lpstr>Gill Sans MT</vt:lpstr>
      <vt:lpstr>Thème Office</vt:lpstr>
      <vt:lpstr>Design Pattern Observer</vt:lpstr>
      <vt:lpstr>Sommaire</vt:lpstr>
      <vt:lpstr>Définition</vt:lpstr>
      <vt:lpstr>Diagramme</vt:lpstr>
      <vt:lpstr>Diagramme de séquence</vt:lpstr>
      <vt:lpstr>Exemples</vt:lpstr>
      <vt:lpstr>Avantages et utilisation</vt:lpstr>
      <vt:lpstr>Implémentation UML</vt:lpstr>
      <vt:lpstr>Mise en œuvre</vt:lpstr>
      <vt:lpstr>Étape 1 : le sujet</vt:lpstr>
      <vt:lpstr>Étape 2: l’Observer (abstract)</vt:lpstr>
      <vt:lpstr>Étape 3 : Observers</vt:lpstr>
      <vt:lpstr>Étape 3 : Observers</vt:lpstr>
      <vt:lpstr>Étape 4</vt:lpstr>
      <vt:lpstr>Étape 5 : Résultats</vt:lpstr>
      <vt:lpstr>MERCI DE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 Observer</dc:title>
  <dc:creator>william momper</dc:creator>
  <cp:lastModifiedBy>william momper</cp:lastModifiedBy>
  <cp:revision>7</cp:revision>
  <dcterms:created xsi:type="dcterms:W3CDTF">2020-08-17T07:55:05Z</dcterms:created>
  <dcterms:modified xsi:type="dcterms:W3CDTF">2020-08-18T07:07:13Z</dcterms:modified>
</cp:coreProperties>
</file>